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59" r:id="rId3"/>
    <p:sldId id="260" r:id="rId4"/>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4" r:id="rId37"/>
    <p:sldId id="326" r:id="rId38"/>
    <p:sldId id="296" r:id="rId39"/>
    <p:sldId id="327"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258" r:id="rId7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68"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F59AF96-38C8-4175-951B-ED3E24686DA2}" type="datetimeFigureOut">
              <a:rPr lang="es-ES"/>
              <a:pPr>
                <a:defRPr/>
              </a:pPr>
              <a:t>18/03/2019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85E3953-A244-44D0-B7AF-A28B146F901A}"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1 Marcador de título"/>
          <p:cNvSpPr txBox="1">
            <a:spLocks/>
          </p:cNvSpPr>
          <p:nvPr userDrawn="1"/>
        </p:nvSpPr>
        <p:spPr>
          <a:xfrm>
            <a:off x="0" y="0"/>
            <a:ext cx="8858250" cy="571500"/>
          </a:xfrm>
          <a:prstGeom prst="rect">
            <a:avLst/>
          </a:prstGeom>
        </p:spPr>
        <p:txBody>
          <a:bodyPr anchor="ctr">
            <a:normAutofit lnSpcReduction="10000"/>
          </a:bodyPr>
          <a:lstStyle/>
          <a:p>
            <a:pPr fontAlgn="auto">
              <a:spcAft>
                <a:spcPts val="0"/>
              </a:spcAft>
              <a:defRPr/>
            </a:pPr>
            <a:r>
              <a:rPr lang="es-ES" sz="3200">
                <a:solidFill>
                  <a:schemeClr val="bg1"/>
                </a:solidFill>
                <a:latin typeface="Gill Sans MT" pitchFamily="34" charset="0"/>
                <a:ea typeface="+mj-ea"/>
                <a:cs typeface="+mj-cs"/>
              </a:rPr>
              <a:t>Haga clic para modificar el estilo de título del patrón</a:t>
            </a:r>
            <a:endParaRPr lang="es-ES" sz="3200" dirty="0">
              <a:solidFill>
                <a:schemeClr val="bg1"/>
              </a:solidFill>
              <a:latin typeface="Gill Sans MT" pitchFamily="34" charset="0"/>
              <a:ea typeface="+mj-ea"/>
              <a:cs typeface="+mj-cs"/>
            </a:endParaRPr>
          </a:p>
        </p:txBody>
      </p:sp>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dirty="0"/>
          </a:p>
        </p:txBody>
      </p:sp>
      <p:sp>
        <p:nvSpPr>
          <p:cNvPr id="5" name="3 Marcador de fecha"/>
          <p:cNvSpPr>
            <a:spLocks noGrp="1"/>
          </p:cNvSpPr>
          <p:nvPr>
            <p:ph type="dt" sz="half" idx="10"/>
          </p:nvPr>
        </p:nvSpPr>
        <p:spPr/>
        <p:txBody>
          <a:bodyPr/>
          <a:lstStyle>
            <a:lvl1pPr>
              <a:defRPr/>
            </a:lvl1pPr>
          </a:lstStyle>
          <a:p>
            <a:pPr>
              <a:defRPr/>
            </a:pPr>
            <a:fld id="{CCF6AD09-8208-4B0D-91D1-F811DBD8B14F}" type="datetime1">
              <a:rPr lang="es-ES"/>
              <a:pPr>
                <a:defRPr/>
              </a:pPr>
              <a:t>18/03/2019</a:t>
            </a:fld>
            <a:endParaRPr lang="es-ES"/>
          </a:p>
        </p:txBody>
      </p:sp>
      <p:sp>
        <p:nvSpPr>
          <p:cNvPr id="6"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7"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AD15EB-ED9F-4F83-869B-AEA42928237E}"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54C15B9-692A-474D-B90B-43164D6626B6}" type="datetime1">
              <a:rPr lang="es-ES"/>
              <a:pPr>
                <a:defRPr/>
              </a:pPr>
              <a:t>18/03/2019</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DAA8189-6E8B-48D2-A8DB-E48DFAF12D6A}"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1 Marcador de título"/>
          <p:cNvSpPr txBox="1">
            <a:spLocks/>
          </p:cNvSpPr>
          <p:nvPr userDrawn="1"/>
        </p:nvSpPr>
        <p:spPr>
          <a:xfrm>
            <a:off x="0" y="0"/>
            <a:ext cx="8858250" cy="571500"/>
          </a:xfrm>
          <a:prstGeom prst="rect">
            <a:avLst/>
          </a:prstGeom>
        </p:spPr>
        <p:txBody>
          <a:bodyPr anchor="ctr">
            <a:normAutofit lnSpcReduction="10000"/>
          </a:bodyPr>
          <a:lstStyle/>
          <a:p>
            <a:pPr fontAlgn="auto">
              <a:spcAft>
                <a:spcPts val="0"/>
              </a:spcAft>
              <a:defRPr/>
            </a:pPr>
            <a:r>
              <a:rPr lang="es-ES" sz="3200" dirty="0">
                <a:solidFill>
                  <a:schemeClr val="bg1"/>
                </a:solidFill>
                <a:latin typeface="Gill Sans MT" pitchFamily="34" charset="0"/>
                <a:ea typeface="+mj-ea"/>
                <a:cs typeface="+mj-cs"/>
              </a:rPr>
              <a:t>Haga clic para modificar el estilo de título del patrón</a:t>
            </a:r>
            <a:endParaRPr lang="es-ES" sz="3200" dirty="0">
              <a:solidFill>
                <a:schemeClr val="bg1"/>
              </a:solidFill>
              <a:latin typeface="Gill Sans MT" pitchFamily="34" charset="0"/>
              <a:ea typeface="+mj-ea"/>
              <a:cs typeface="+mj-cs"/>
            </a:endParaRPr>
          </a:p>
        </p:txBody>
      </p:sp>
      <p:sp>
        <p:nvSpPr>
          <p:cNvPr id="2" name="1 Título vertical"/>
          <p:cNvSpPr>
            <a:spLocks noGrp="1"/>
          </p:cNvSpPr>
          <p:nvPr>
            <p:ph type="title" orient="vert"/>
          </p:nvPr>
        </p:nvSpPr>
        <p:spPr>
          <a:xfrm>
            <a:off x="6629400" y="1142984"/>
            <a:ext cx="2057400" cy="4983179"/>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142984"/>
            <a:ext cx="6019800" cy="498317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5" name="3 Marcador de fecha"/>
          <p:cNvSpPr>
            <a:spLocks noGrp="1"/>
          </p:cNvSpPr>
          <p:nvPr>
            <p:ph type="dt" sz="half" idx="10"/>
          </p:nvPr>
        </p:nvSpPr>
        <p:spPr/>
        <p:txBody>
          <a:bodyPr/>
          <a:lstStyle>
            <a:lvl1pPr>
              <a:defRPr/>
            </a:lvl1pPr>
          </a:lstStyle>
          <a:p>
            <a:pPr>
              <a:defRPr/>
            </a:pPr>
            <a:fld id="{103A59EF-41C8-4F8D-B431-95E143559B8A}" type="datetime1">
              <a:rPr lang="es-ES"/>
              <a:pPr>
                <a:defRPr/>
              </a:pPr>
              <a:t>18/03/2019</a:t>
            </a:fld>
            <a:endParaRPr lang="es-ES"/>
          </a:p>
        </p:txBody>
      </p:sp>
      <p:sp>
        <p:nvSpPr>
          <p:cNvPr id="6"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7"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25BB2AA-2AFA-48DE-B659-6750ED141356}"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C0E4E72-FDFB-41D7-990E-8D4DA01B8FC3}" type="datetime1">
              <a:rPr lang="es-ES"/>
              <a:pPr>
                <a:defRPr/>
              </a:pPr>
              <a:t>18/03/2019</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D801722-09AF-408F-B48A-01E5C136A09C}"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1 Marcador de título"/>
          <p:cNvSpPr txBox="1">
            <a:spLocks/>
          </p:cNvSpPr>
          <p:nvPr userDrawn="1"/>
        </p:nvSpPr>
        <p:spPr>
          <a:xfrm>
            <a:off x="0" y="0"/>
            <a:ext cx="8858250" cy="571500"/>
          </a:xfrm>
          <a:prstGeom prst="rect">
            <a:avLst/>
          </a:prstGeom>
        </p:spPr>
        <p:txBody>
          <a:bodyPr anchor="ctr">
            <a:normAutofit lnSpcReduction="10000"/>
          </a:bodyPr>
          <a:lstStyle/>
          <a:p>
            <a:pPr fontAlgn="auto">
              <a:spcAft>
                <a:spcPts val="0"/>
              </a:spcAft>
              <a:defRPr/>
            </a:pPr>
            <a:r>
              <a:rPr lang="es-ES" sz="3200">
                <a:solidFill>
                  <a:schemeClr val="bg1"/>
                </a:solidFill>
                <a:latin typeface="Gill Sans MT" pitchFamily="34" charset="0"/>
                <a:ea typeface="+mj-ea"/>
                <a:cs typeface="+mj-cs"/>
              </a:rPr>
              <a:t>Haga clic para modificar el estilo de título del patrón</a:t>
            </a:r>
            <a:endParaRPr lang="es-ES" sz="3200" dirty="0">
              <a:solidFill>
                <a:schemeClr val="bg1"/>
              </a:solidFill>
              <a:latin typeface="Gill Sans MT" pitchFamily="34" charset="0"/>
              <a:ea typeface="+mj-ea"/>
              <a:cs typeface="+mj-cs"/>
            </a:endParaRPr>
          </a:p>
        </p:txBody>
      </p:sp>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1DD5D50-43CB-45DF-9083-6FEFFDE4D51F}" type="datetime1">
              <a:rPr lang="es-ES"/>
              <a:pPr>
                <a:defRPr/>
              </a:pPr>
              <a:t>18/03/2019</a:t>
            </a:fld>
            <a:endParaRPr lang="es-ES"/>
          </a:p>
        </p:txBody>
      </p:sp>
      <p:sp>
        <p:nvSpPr>
          <p:cNvPr id="6"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7"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6F411EB-1FDA-405B-8B97-7793BF9045E1}"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pPr>
              <a:defRPr/>
            </a:pPr>
            <a:fld id="{A84F3A62-CFAF-4AD5-A92C-6A4284AC6B12}" type="datetime1">
              <a:rPr lang="es-ES"/>
              <a:pPr>
                <a:defRPr/>
              </a:pPr>
              <a:t>18/03/2019</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AE1AE51-64A5-45DC-BB72-7A035726B6ED}"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pPr>
              <a:defRPr/>
            </a:pPr>
            <a:fld id="{4F5335EA-6451-49D3-BC51-631C1A66A376}" type="datetime1">
              <a:rPr lang="es-ES"/>
              <a:pPr>
                <a:defRPr/>
              </a:pPr>
              <a:t>18/03/2019</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50398A7-A5AC-4ED4-9AC2-06F17ADF580E}"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pPr>
              <a:defRPr/>
            </a:pPr>
            <a:fld id="{FB0EF53F-409B-475B-B249-C6A9FE5749D0}" type="datetime1">
              <a:rPr lang="es-ES"/>
              <a:pPr>
                <a:defRPr/>
              </a:pPr>
              <a:t>18/03/2019</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E9601BB-59AC-43AC-9953-5BF638814A56}"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5" name="1 Marcador de título"/>
          <p:cNvSpPr>
            <a:spLocks noGrp="1"/>
          </p:cNvSpPr>
          <p:nvPr>
            <p:ph type="title"/>
          </p:nvPr>
        </p:nvSpPr>
        <p:spPr>
          <a:xfrm>
            <a:off x="0" y="0"/>
            <a:ext cx="8858280" cy="571456"/>
          </a:xfrm>
          <a:prstGeom prst="rect">
            <a:avLst/>
          </a:prstGeom>
        </p:spPr>
        <p:txBody>
          <a:bodyPr rtlCol="0">
            <a:normAutofit/>
          </a:bodyPr>
          <a:lstStyle/>
          <a:p>
            <a:r>
              <a:rPr lang="es-ES" smtClean="0"/>
              <a:t>Haga clic para modificar el estilo de título del patrón</a:t>
            </a:r>
            <a:endParaRPr lang="es-ES" dirty="0"/>
          </a:p>
        </p:txBody>
      </p:sp>
      <p:sp>
        <p:nvSpPr>
          <p:cNvPr id="3" name="1 Marcador de fecha"/>
          <p:cNvSpPr>
            <a:spLocks noGrp="1"/>
          </p:cNvSpPr>
          <p:nvPr>
            <p:ph type="dt" sz="half" idx="10"/>
          </p:nvPr>
        </p:nvSpPr>
        <p:spPr/>
        <p:txBody>
          <a:bodyPr/>
          <a:lstStyle>
            <a:lvl1pPr>
              <a:defRPr/>
            </a:lvl1pPr>
          </a:lstStyle>
          <a:p>
            <a:pPr>
              <a:defRPr/>
            </a:pPr>
            <a:fld id="{9597022E-937F-4F7F-9E4A-AC5D580F0286}" type="datetime1">
              <a:rPr lang="es-ES"/>
              <a:pPr>
                <a:defRPr/>
              </a:pPr>
              <a:t>18/03/2019</a:t>
            </a:fld>
            <a:endParaRPr lang="es-ES"/>
          </a:p>
        </p:txBody>
      </p:sp>
      <p:sp>
        <p:nvSpPr>
          <p:cNvPr id="4"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6"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8553A65-81CB-4BA7-B1CD-B50C56A41AE3}"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AD248AF7-2122-464E-A737-17236E3A4DA1}" type="datetime1">
              <a:rPr lang="es-ES"/>
              <a:pPr>
                <a:defRPr/>
              </a:pPr>
              <a:t>18/03/2019</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AACBE83-6317-45FD-A1DD-346DBFF4D0A3}"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1 Marcador de título"/>
          <p:cNvSpPr txBox="1">
            <a:spLocks/>
          </p:cNvSpPr>
          <p:nvPr userDrawn="1"/>
        </p:nvSpPr>
        <p:spPr>
          <a:xfrm>
            <a:off x="0" y="0"/>
            <a:ext cx="8858250" cy="571500"/>
          </a:xfrm>
          <a:prstGeom prst="rect">
            <a:avLst/>
          </a:prstGeom>
        </p:spPr>
        <p:txBody>
          <a:bodyPr anchor="ctr">
            <a:normAutofit lnSpcReduction="10000"/>
          </a:bodyPr>
          <a:lstStyle/>
          <a:p>
            <a:pPr fontAlgn="auto">
              <a:spcAft>
                <a:spcPts val="0"/>
              </a:spcAft>
              <a:defRPr/>
            </a:pPr>
            <a:r>
              <a:rPr lang="es-ES" sz="3200" dirty="0">
                <a:solidFill>
                  <a:schemeClr val="bg1"/>
                </a:solidFill>
                <a:latin typeface="Gill Sans MT" pitchFamily="34" charset="0"/>
                <a:ea typeface="+mj-ea"/>
                <a:cs typeface="+mj-cs"/>
              </a:rPr>
              <a:t>Haga clic para modificar el estilo de título del patrón</a:t>
            </a:r>
            <a:endParaRPr lang="es-ES" sz="3200" dirty="0">
              <a:solidFill>
                <a:schemeClr val="bg1"/>
              </a:solidFill>
              <a:latin typeface="Gill Sans MT" pitchFamily="34" charset="0"/>
              <a:ea typeface="+mj-ea"/>
              <a:cs typeface="+mj-cs"/>
            </a:endParaRPr>
          </a:p>
        </p:txBody>
      </p:sp>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1071545"/>
            <a:ext cx="5486400" cy="365602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4 Marcador de fecha"/>
          <p:cNvSpPr>
            <a:spLocks noGrp="1"/>
          </p:cNvSpPr>
          <p:nvPr>
            <p:ph type="dt" sz="half" idx="10"/>
          </p:nvPr>
        </p:nvSpPr>
        <p:spPr/>
        <p:txBody>
          <a:bodyPr/>
          <a:lstStyle>
            <a:lvl1pPr>
              <a:defRPr/>
            </a:lvl1pPr>
          </a:lstStyle>
          <a:p>
            <a:pPr>
              <a:defRPr/>
            </a:pPr>
            <a:fld id="{FAFAAFDE-F20F-4B79-AD8C-920740952BDE}" type="datetime1">
              <a:rPr lang="es-ES"/>
              <a:pPr>
                <a:defRPr/>
              </a:pPr>
              <a:t>18/03/2019</a:t>
            </a:fld>
            <a:endParaRPr lang="es-ES"/>
          </a:p>
        </p:txBody>
      </p:sp>
      <p:sp>
        <p:nvSpPr>
          <p:cNvPr id="7"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ES"/>
          </a:p>
        </p:txBody>
      </p:sp>
      <p:sp>
        <p:nvSpPr>
          <p:cNvPr id="8"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0070E91-7E1C-4882-BA08-11383F676636}"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6 Imagen" descr="interior.png"/>
          <p:cNvPicPr>
            <a:picLocks noChangeAspect="1"/>
          </p:cNvPicPr>
          <p:nvPr/>
        </p:nvPicPr>
        <p:blipFill>
          <a:blip r:embed="rId13"/>
          <a:srcRect/>
          <a:stretch>
            <a:fillRect/>
          </a:stretch>
        </p:blipFill>
        <p:spPr bwMode="auto">
          <a:xfrm>
            <a:off x="0" y="3175"/>
            <a:ext cx="9144000" cy="6854825"/>
          </a:xfrm>
          <a:prstGeom prst="rect">
            <a:avLst/>
          </a:prstGeom>
          <a:noFill/>
          <a:ln w="9525">
            <a:noFill/>
            <a:miter lim="800000"/>
            <a:headEnd/>
            <a:tailEnd/>
          </a:ln>
        </p:spPr>
      </p:pic>
      <p:sp>
        <p:nvSpPr>
          <p:cNvPr id="1027" name="1 Marcador de título"/>
          <p:cNvSpPr>
            <a:spLocks noGrp="1"/>
          </p:cNvSpPr>
          <p:nvPr>
            <p:ph type="title"/>
          </p:nvPr>
        </p:nvSpPr>
        <p:spPr bwMode="auto">
          <a:xfrm>
            <a:off x="0" y="0"/>
            <a:ext cx="8858250"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8"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0" y="6356350"/>
            <a:ext cx="5857875" cy="287338"/>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lumMod val="75000"/>
                    <a:lumOff val="25000"/>
                  </a:schemeClr>
                </a:solidFill>
                <a:latin typeface="Gill Sans MT" pitchFamily="34" charset="0"/>
                <a:cs typeface="+mn-cs"/>
              </a:defRPr>
            </a:lvl1pPr>
          </a:lstStyle>
          <a:p>
            <a:pPr>
              <a:defRPr/>
            </a:pPr>
            <a:fld id="{E411F361-C080-4DCF-8381-480A98FD58E7}" type="datetime1">
              <a:rPr lang="es-ES"/>
              <a:pPr>
                <a:defRPr/>
              </a:pPr>
              <a:t>18/03/2019</a:t>
            </a:fld>
            <a:endParaRPr lang="es-E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fontAlgn="base">
        <a:spcBef>
          <a:spcPct val="0"/>
        </a:spcBef>
        <a:spcAft>
          <a:spcPct val="0"/>
        </a:spcAft>
        <a:defRPr sz="3200" kern="1200">
          <a:solidFill>
            <a:schemeClr val="bg1"/>
          </a:solidFill>
          <a:latin typeface="Gill Sans MT" pitchFamily="34" charset="0"/>
          <a:ea typeface="+mj-ea"/>
          <a:cs typeface="+mj-cs"/>
        </a:defRPr>
      </a:lvl1pPr>
      <a:lvl2pPr algn="l" rtl="0" fontAlgn="base">
        <a:spcBef>
          <a:spcPct val="0"/>
        </a:spcBef>
        <a:spcAft>
          <a:spcPct val="0"/>
        </a:spcAft>
        <a:defRPr sz="3200">
          <a:solidFill>
            <a:schemeClr val="bg1"/>
          </a:solidFill>
          <a:latin typeface="Gill Sans MT"/>
        </a:defRPr>
      </a:lvl2pPr>
      <a:lvl3pPr algn="l" rtl="0" fontAlgn="base">
        <a:spcBef>
          <a:spcPct val="0"/>
        </a:spcBef>
        <a:spcAft>
          <a:spcPct val="0"/>
        </a:spcAft>
        <a:defRPr sz="3200">
          <a:solidFill>
            <a:schemeClr val="bg1"/>
          </a:solidFill>
          <a:latin typeface="Gill Sans MT"/>
        </a:defRPr>
      </a:lvl3pPr>
      <a:lvl4pPr algn="l" rtl="0" fontAlgn="base">
        <a:spcBef>
          <a:spcPct val="0"/>
        </a:spcBef>
        <a:spcAft>
          <a:spcPct val="0"/>
        </a:spcAft>
        <a:defRPr sz="3200">
          <a:solidFill>
            <a:schemeClr val="bg1"/>
          </a:solidFill>
          <a:latin typeface="Gill Sans MT"/>
        </a:defRPr>
      </a:lvl4pPr>
      <a:lvl5pPr algn="l" rtl="0" fontAlgn="base">
        <a:spcBef>
          <a:spcPct val="0"/>
        </a:spcBef>
        <a:spcAft>
          <a:spcPct val="0"/>
        </a:spcAft>
        <a:defRPr sz="3200">
          <a:solidFill>
            <a:schemeClr val="bg1"/>
          </a:solidFill>
          <a:latin typeface="Gill Sans MT"/>
        </a:defRPr>
      </a:lvl5pPr>
      <a:lvl6pPr marL="457200" algn="l" rtl="0" fontAlgn="base">
        <a:spcBef>
          <a:spcPct val="0"/>
        </a:spcBef>
        <a:spcAft>
          <a:spcPct val="0"/>
        </a:spcAft>
        <a:defRPr sz="3200">
          <a:solidFill>
            <a:schemeClr val="bg1"/>
          </a:solidFill>
          <a:latin typeface="Gill Sans MT"/>
        </a:defRPr>
      </a:lvl6pPr>
      <a:lvl7pPr marL="914400" algn="l" rtl="0" fontAlgn="base">
        <a:spcBef>
          <a:spcPct val="0"/>
        </a:spcBef>
        <a:spcAft>
          <a:spcPct val="0"/>
        </a:spcAft>
        <a:defRPr sz="3200">
          <a:solidFill>
            <a:schemeClr val="bg1"/>
          </a:solidFill>
          <a:latin typeface="Gill Sans MT"/>
        </a:defRPr>
      </a:lvl7pPr>
      <a:lvl8pPr marL="1371600" algn="l" rtl="0" fontAlgn="base">
        <a:spcBef>
          <a:spcPct val="0"/>
        </a:spcBef>
        <a:spcAft>
          <a:spcPct val="0"/>
        </a:spcAft>
        <a:defRPr sz="3200">
          <a:solidFill>
            <a:schemeClr val="bg1"/>
          </a:solidFill>
          <a:latin typeface="Gill Sans MT"/>
        </a:defRPr>
      </a:lvl8pPr>
      <a:lvl9pPr marL="1828800" algn="l" rtl="0" fontAlgn="base">
        <a:spcBef>
          <a:spcPct val="0"/>
        </a:spcBef>
        <a:spcAft>
          <a:spcPct val="0"/>
        </a:spcAft>
        <a:defRPr sz="3200">
          <a:solidFill>
            <a:schemeClr val="bg1"/>
          </a:solidFill>
          <a:latin typeface="Gill Sans MT"/>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3 Imagen" descr="inicio.png"/>
          <p:cNvPicPr>
            <a:picLocks noChangeAspect="1"/>
          </p:cNvPicPr>
          <p:nvPr/>
        </p:nvPicPr>
        <p:blipFill>
          <a:blip r:embed="rId2"/>
          <a:srcRect/>
          <a:stretch>
            <a:fillRect/>
          </a:stretch>
        </p:blipFill>
        <p:spPr bwMode="auto">
          <a:xfrm>
            <a:off x="7938" y="-171450"/>
            <a:ext cx="9163050" cy="6696075"/>
          </a:xfrm>
          <a:prstGeom prst="rect">
            <a:avLst/>
          </a:prstGeom>
          <a:noFill/>
          <a:ln w="9525">
            <a:noFill/>
            <a:miter lim="800000"/>
            <a:headEnd/>
            <a:tailEnd/>
          </a:ln>
        </p:spPr>
      </p:pic>
      <p:sp>
        <p:nvSpPr>
          <p:cNvPr id="2" name="1 Título"/>
          <p:cNvSpPr>
            <a:spLocks noGrp="1"/>
          </p:cNvSpPr>
          <p:nvPr>
            <p:ph type="ctrTitle"/>
          </p:nvPr>
        </p:nvSpPr>
        <p:spPr>
          <a:xfrm>
            <a:off x="685800" y="836613"/>
            <a:ext cx="7772400" cy="2490787"/>
          </a:xfrm>
        </p:spPr>
        <p:txBody>
          <a:bodyPr rtlCol="0">
            <a:normAutofit fontScale="90000"/>
          </a:bodyPr>
          <a:lstStyle/>
          <a:p>
            <a:pPr algn="ctr" fontAlgn="auto">
              <a:spcAft>
                <a:spcPts val="0"/>
              </a:spcAft>
              <a:defRPr/>
            </a:pPr>
            <a:r>
              <a:rPr lang="es-AR" sz="4400" b="1" dirty="0" smtClean="0">
                <a:solidFill>
                  <a:schemeClr val="bg1">
                    <a:lumMod val="95000"/>
                  </a:schemeClr>
                </a:solidFill>
                <a:latin typeface="Arial" panose="020B0604020202020204" pitchFamily="34" charset="0"/>
                <a:cs typeface="Arial" panose="020B0604020202020204" pitchFamily="34" charset="0"/>
              </a:rPr>
              <a:t>IMPUESTO A LAS GANANCIAS </a:t>
            </a:r>
            <a:br>
              <a:rPr lang="es-AR" sz="4400" b="1" dirty="0" smtClean="0">
                <a:solidFill>
                  <a:schemeClr val="bg1">
                    <a:lumMod val="95000"/>
                  </a:schemeClr>
                </a:solidFill>
                <a:latin typeface="Arial" panose="020B0604020202020204" pitchFamily="34" charset="0"/>
                <a:cs typeface="Arial" panose="020B0604020202020204" pitchFamily="34" charset="0"/>
              </a:rPr>
            </a:br>
            <a:r>
              <a:rPr lang="es-AR" sz="4400" b="1" dirty="0" smtClean="0">
                <a:solidFill>
                  <a:schemeClr val="bg1">
                    <a:lumMod val="95000"/>
                  </a:schemeClr>
                </a:solidFill>
                <a:latin typeface="Arial" panose="020B0604020202020204" pitchFamily="34" charset="0"/>
                <a:cs typeface="Arial" panose="020B0604020202020204" pitchFamily="34" charset="0"/>
              </a:rPr>
              <a:t>PERSONAS HUMANAS Y SUCESIONES INDIVISAS</a:t>
            </a:r>
            <a:br>
              <a:rPr lang="es-AR" sz="4400" b="1" dirty="0" smtClean="0">
                <a:solidFill>
                  <a:schemeClr val="bg1">
                    <a:lumMod val="95000"/>
                  </a:schemeClr>
                </a:solidFill>
                <a:latin typeface="Arial" panose="020B0604020202020204" pitchFamily="34" charset="0"/>
                <a:cs typeface="Arial" panose="020B0604020202020204" pitchFamily="34" charset="0"/>
              </a:rPr>
            </a:br>
            <a:r>
              <a:rPr lang="es-AR" sz="4400" b="1" dirty="0" smtClean="0">
                <a:solidFill>
                  <a:schemeClr val="bg1">
                    <a:lumMod val="95000"/>
                  </a:schemeClr>
                </a:solidFill>
                <a:latin typeface="Arial" panose="020B0604020202020204" pitchFamily="34" charset="0"/>
                <a:cs typeface="Arial" panose="020B0604020202020204" pitchFamily="34" charset="0"/>
              </a:rPr>
              <a:t>AÑO FISCAL 2018</a:t>
            </a:r>
            <a:r>
              <a:rPr lang="es-ES" sz="2700" b="1" dirty="0">
                <a:effectLst>
                  <a:outerShdw blurRad="38100" dist="38100" dir="2700000" algn="tl">
                    <a:srgbClr val="000000">
                      <a:alpha val="43137"/>
                    </a:srgbClr>
                  </a:outerShdw>
                </a:effectLst>
                <a:latin typeface="Arial Black" panose="020B0A04020102020204" pitchFamily="34" charset="0"/>
              </a:rPr>
              <a:t/>
            </a:r>
            <a:br>
              <a:rPr lang="es-ES" sz="2700" b="1" dirty="0">
                <a:effectLst>
                  <a:outerShdw blurRad="38100" dist="38100" dir="2700000" algn="tl">
                    <a:srgbClr val="000000">
                      <a:alpha val="43137"/>
                    </a:srgbClr>
                  </a:outerShdw>
                </a:effectLst>
                <a:latin typeface="Arial Black" panose="020B0A04020102020204" pitchFamily="34" charset="0"/>
              </a:rPr>
            </a:br>
            <a:endParaRPr lang="es-ES" sz="2700" dirty="0"/>
          </a:p>
        </p:txBody>
      </p:sp>
      <p:sp>
        <p:nvSpPr>
          <p:cNvPr id="3" name="2 Subtítulo"/>
          <p:cNvSpPr>
            <a:spLocks noGrp="1"/>
          </p:cNvSpPr>
          <p:nvPr>
            <p:ph type="subTitle" idx="1"/>
          </p:nvPr>
        </p:nvSpPr>
        <p:spPr>
          <a:xfrm>
            <a:off x="250825" y="3860800"/>
            <a:ext cx="8785225" cy="1871663"/>
          </a:xfrm>
        </p:spPr>
        <p:txBody>
          <a:bodyPr rtlCol="0">
            <a:normAutofit fontScale="70000" lnSpcReduction="20000"/>
          </a:bodyPr>
          <a:lstStyle/>
          <a:p>
            <a:pPr marL="432283" indent="-432283" algn="just" fontAlgn="auto">
              <a:lnSpc>
                <a:spcPct val="170000"/>
              </a:lnSpc>
              <a:spcAft>
                <a:spcPts val="0"/>
              </a:spcAft>
              <a:buFont typeface="Arial" pitchFamily="34" charset="0"/>
              <a:buNone/>
              <a:defRPr/>
            </a:pPr>
            <a:r>
              <a:rPr lang="es-AR" sz="3600" b="1" i="1" dirty="0" smtClean="0">
                <a:solidFill>
                  <a:schemeClr val="tx1"/>
                </a:solidFill>
              </a:rPr>
              <a:t>C.P.N. Carlos A. SCHESTAKOW</a:t>
            </a:r>
          </a:p>
          <a:p>
            <a:pPr marL="432283" indent="-432283" algn="just" fontAlgn="auto">
              <a:lnSpc>
                <a:spcPct val="170000"/>
              </a:lnSpc>
              <a:spcAft>
                <a:spcPts val="0"/>
              </a:spcAft>
              <a:buFont typeface="Arial" pitchFamily="34" charset="0"/>
              <a:buNone/>
              <a:defRPr/>
            </a:pPr>
            <a:r>
              <a:rPr lang="es-ES" sz="6400" dirty="0">
                <a:solidFill>
                  <a:schemeClr val="tx2">
                    <a:lumMod val="75000"/>
                  </a:schemeClr>
                </a:solidFill>
                <a:effectLst>
                  <a:outerShdw blurRad="38100" dist="38100" dir="2700000" algn="tl">
                    <a:srgbClr val="000000">
                      <a:alpha val="43137"/>
                    </a:srgbClr>
                  </a:outerShdw>
                </a:effectLst>
                <a:latin typeface="Arial Black" panose="020B0A04020102020204" pitchFamily="34" charset="0"/>
              </a:rPr>
              <a:t>	</a:t>
            </a:r>
          </a:p>
          <a:p>
            <a:pPr fontAlgn="auto">
              <a:spcAft>
                <a:spcPts val="0"/>
              </a:spcAft>
              <a:buFont typeface="Arial" pitchFamily="34" charset="0"/>
              <a:buNone/>
              <a:defRPr/>
            </a:pPr>
            <a:endParaRPr lang="es-ES" sz="6400" dirty="0">
              <a:solidFill>
                <a:schemeClr val="tx2">
                  <a:lumMod val="75000"/>
                </a:schemeClr>
              </a:solidFill>
            </a:endParaRPr>
          </a:p>
        </p:txBody>
      </p:sp>
      <p:sp>
        <p:nvSpPr>
          <p:cNvPr id="14340" name="5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E6899D1-6A62-4736-8E4B-304DB66ED747}" type="slidenum">
              <a:rPr lang="es-ES">
                <a:cs typeface="Arial" charset="0"/>
              </a:rPr>
              <a:pPr fontAlgn="base">
                <a:spcBef>
                  <a:spcPct val="0"/>
                </a:spcBef>
                <a:spcAft>
                  <a:spcPct val="0"/>
                </a:spcAft>
              </a:pPr>
              <a:t>1</a:t>
            </a:fld>
            <a:endParaRPr lang="es-ES">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388" y="857250"/>
            <a:ext cx="8678862" cy="428625"/>
          </a:xfrm>
        </p:spPr>
        <p:txBody>
          <a:bodyPr rtlCol="0">
            <a:noAutofit/>
          </a:bodyPr>
          <a:lstStyle/>
          <a:p>
            <a:pPr algn="ctr" fontAlgn="auto">
              <a:spcAft>
                <a:spcPts val="0"/>
              </a:spcAft>
              <a:defRPr/>
            </a:pPr>
            <a:r>
              <a:rPr lang="es-ES" sz="2400" b="1" dirty="0" smtClean="0">
                <a:effectLst>
                  <a:outerShdw blurRad="38100" dist="38100" dir="2700000" algn="tl">
                    <a:srgbClr val="000000">
                      <a:alpha val="43137"/>
                    </a:srgbClr>
                  </a:outerShdw>
                </a:effectLst>
                <a:latin typeface="Arial Black" panose="020B0A04020102020204" pitchFamily="34" charset="0"/>
              </a:rPr>
              <a:t/>
            </a:r>
            <a:br>
              <a:rPr lang="es-ES" sz="2400" b="1" dirty="0" smtClean="0">
                <a:effectLst>
                  <a:outerShdw blurRad="38100" dist="38100" dir="2700000" algn="tl">
                    <a:srgbClr val="000000">
                      <a:alpha val="43137"/>
                    </a:srgbClr>
                  </a:outerShdw>
                </a:effectLst>
                <a:latin typeface="Arial Black" panose="020B0A04020102020204" pitchFamily="34" charset="0"/>
              </a:rPr>
            </a:br>
            <a:r>
              <a:rPr lang="es-AR" sz="2400" b="1" dirty="0" smtClean="0">
                <a:solidFill>
                  <a:schemeClr val="tx1"/>
                </a:solidFill>
                <a:latin typeface="Arial" panose="020B0604020202020204" pitchFamily="34" charset="0"/>
                <a:cs typeface="Arial" panose="020B0604020202020204" pitchFamily="34" charset="0"/>
              </a:rPr>
              <a:t>EL NUEVO INCISO W) ART. 20 LIG</a:t>
            </a:r>
            <a:r>
              <a:rPr lang="es-ES" sz="2400" dirty="0">
                <a:solidFill>
                  <a:schemeClr val="tx2"/>
                </a:solidFill>
                <a:latin typeface="Arial Black" panose="020B0A04020102020204" pitchFamily="34" charset="0"/>
              </a:rPr>
              <a:t/>
            </a:r>
            <a:br>
              <a:rPr lang="es-ES" sz="2400" dirty="0">
                <a:solidFill>
                  <a:schemeClr val="tx2"/>
                </a:solidFill>
                <a:latin typeface="Arial Black" panose="020B0A04020102020204" pitchFamily="34" charset="0"/>
              </a:rPr>
            </a:br>
            <a:endParaRPr lang="es-ES" sz="2400" dirty="0">
              <a:solidFill>
                <a:schemeClr val="tx2"/>
              </a:solidFill>
              <a:latin typeface="Arial Black" panose="020B0A04020102020204" pitchFamily="34" charset="0"/>
            </a:endParaRPr>
          </a:p>
        </p:txBody>
      </p:sp>
      <p:sp>
        <p:nvSpPr>
          <p:cNvPr id="3" name="2 Marcador de contenido"/>
          <p:cNvSpPr>
            <a:spLocks noGrp="1"/>
          </p:cNvSpPr>
          <p:nvPr>
            <p:ph idx="1"/>
          </p:nvPr>
        </p:nvSpPr>
        <p:spPr>
          <a:xfrm>
            <a:off x="250825" y="1643063"/>
            <a:ext cx="8569325" cy="4483100"/>
          </a:xfrm>
        </p:spPr>
        <p:txBody>
          <a:bodyPr rtlCol="0">
            <a:normAutofit lnSpcReduction="10000"/>
          </a:bodyPr>
          <a:lstStyle/>
          <a:p>
            <a:pPr lvl="1" algn="just" fontAlgn="auto">
              <a:spcAft>
                <a:spcPts val="0"/>
              </a:spcAft>
              <a:buFont typeface="Arial" pitchFamily="34" charset="0"/>
              <a:buChar char="–"/>
              <a:defRPr/>
            </a:pPr>
            <a:r>
              <a:rPr lang="es-ES" sz="2000" b="1" u="sng" dirty="0" smtClean="0">
                <a:solidFill>
                  <a:schemeClr val="accent6">
                    <a:lumMod val="50000"/>
                  </a:schemeClr>
                </a:solidFill>
                <a:latin typeface="Arial" panose="020B0604020202020204" pitchFamily="34" charset="0"/>
                <a:cs typeface="Arial" panose="020B0604020202020204" pitchFamily="34" charset="0"/>
              </a:rPr>
              <a:t>Contenido 2: Intereses o rendimientos más resultados por enajenación</a:t>
            </a:r>
          </a:p>
          <a:p>
            <a:pPr lvl="2"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Títulos públicos, bonos, letras y demás obligaciones emitidas por el Estado – N.; P. o. M) y CABA. Excluye LEBAC.</a:t>
            </a:r>
          </a:p>
          <a:p>
            <a:pPr lvl="2"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Obligaciones negociables colocadas por oferta pública.</a:t>
            </a:r>
          </a:p>
          <a:p>
            <a:pPr lvl="2"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Títulos de deudas de FF constituidos en el país conforme a las disposiciones del CCC, colocados por oferta pública.</a:t>
            </a:r>
          </a:p>
          <a:p>
            <a:pPr lvl="2"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Cuotas partes de FCI abiertos (art. 1 Ley 24.083). </a:t>
            </a:r>
          </a:p>
          <a:p>
            <a:pPr lvl="2"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Valores representativos o certificados de depósito de acciones emitidos en el exterior, siempre que tales acciones fueran emitidas por entidades domiciliadas en al República Argentina y cuenten con autorización de oferta pública por la CNV.</a:t>
            </a:r>
          </a:p>
          <a:p>
            <a:pPr lvl="2"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Doctrina: No encuadran los derivados.</a:t>
            </a:r>
          </a:p>
          <a:p>
            <a:pPr marL="914400" lvl="2" indent="0" algn="just" fontAlgn="auto">
              <a:spcAft>
                <a:spcPts val="0"/>
              </a:spcAft>
              <a:buFont typeface="Arial" pitchFamily="34" charset="0"/>
              <a:buNone/>
              <a:defRPr/>
            </a:pPr>
            <a:endParaRPr lang="es-ES" sz="1600" dirty="0" smtClean="0">
              <a:latin typeface="Arial" panose="020B0604020202020204" pitchFamily="34" charset="0"/>
              <a:cs typeface="Arial" panose="020B0604020202020204" pitchFamily="34" charset="0"/>
            </a:endParaRPr>
          </a:p>
          <a:p>
            <a:pPr marL="914400" lvl="2" indent="0" algn="just" fontAlgn="auto">
              <a:spcAft>
                <a:spcPts val="0"/>
              </a:spcAft>
              <a:buFont typeface="Arial" pitchFamily="34" charset="0"/>
              <a:buNone/>
              <a:defRPr/>
            </a:pPr>
            <a:r>
              <a:rPr lang="es-ES" sz="1600" b="1" dirty="0" smtClean="0">
                <a:solidFill>
                  <a:schemeClr val="accent6">
                    <a:lumMod val="50000"/>
                  </a:schemeClr>
                </a:solidFill>
                <a:latin typeface="Arial" panose="020B0604020202020204" pitchFamily="34" charset="0"/>
                <a:cs typeface="Arial" panose="020B0604020202020204" pitchFamily="34" charset="0"/>
              </a:rPr>
              <a:t>APLICA SÓLO A BE </a:t>
            </a:r>
            <a:r>
              <a:rPr lang="es-ES" sz="1600" b="1" i="1" dirty="0" smtClean="0">
                <a:latin typeface="Arial" panose="020B0604020202020204" pitchFamily="34" charset="0"/>
                <a:cs typeface="Arial" panose="020B0604020202020204" pitchFamily="34" charset="0"/>
              </a:rPr>
              <a:t>(no residentes en jurisdicciones no cooperantes o que los fondos invertidos tengan dicho origen</a:t>
            </a:r>
            <a:r>
              <a:rPr lang="es-ES" sz="1600" dirty="0" smtClean="0">
                <a:latin typeface="Arial" panose="020B0604020202020204" pitchFamily="34" charset="0"/>
                <a:cs typeface="Arial" panose="020B0604020202020204" pitchFamily="34" charset="0"/>
              </a:rPr>
              <a:t>)</a:t>
            </a:r>
          </a:p>
          <a:p>
            <a:pPr fontAlgn="auto">
              <a:spcAft>
                <a:spcPts val="0"/>
              </a:spcAft>
              <a:buFont typeface="Arial" pitchFamily="34" charset="0"/>
              <a:buChar char="•"/>
              <a:defRPr/>
            </a:pPr>
            <a:endParaRPr lang="es-ES" dirty="0">
              <a:solidFill>
                <a:schemeClr val="tx2"/>
              </a:solidFill>
            </a:endParaRPr>
          </a:p>
        </p:txBody>
      </p:sp>
      <p:sp>
        <p:nvSpPr>
          <p:cNvPr id="2355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F8F226D-7049-4E98-B124-0CB38C253BC0}" type="slidenum">
              <a:rPr lang="es-ES">
                <a:cs typeface="Arial" charset="0"/>
              </a:rPr>
              <a:pPr fontAlgn="base">
                <a:spcBef>
                  <a:spcPct val="0"/>
                </a:spcBef>
                <a:spcAft>
                  <a:spcPct val="0"/>
                </a:spcAft>
              </a:pPr>
              <a:t>10</a:t>
            </a:fld>
            <a:endParaRPr lang="es-ES">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71563"/>
            <a:ext cx="8715375" cy="642937"/>
          </a:xfrm>
        </p:spPr>
        <p:txBody>
          <a:bodyPr rtlCol="0">
            <a:noAutofit/>
          </a:bodyPr>
          <a:lstStyle/>
          <a:p>
            <a:pPr algn="ctr" fontAlgn="auto">
              <a:spcAft>
                <a:spcPts val="0"/>
              </a:spcAft>
              <a:defRPr/>
            </a:pPr>
            <a:r>
              <a:rPr lang="es-AR" sz="2400" b="1" dirty="0" smtClean="0">
                <a:solidFill>
                  <a:schemeClr val="tx1"/>
                </a:solidFill>
                <a:latin typeface="Arial" panose="020B0604020202020204" pitchFamily="34" charset="0"/>
                <a:cs typeface="Arial" panose="020B0604020202020204" pitchFamily="34" charset="0"/>
              </a:rPr>
              <a:t>IMPUTACIÓN AL AÑO FISCAL. DETERMINACIÓN DE LOS RESULTADOS BRUTOS</a:t>
            </a:r>
            <a:r>
              <a:rPr lang="es-ES" sz="2400" dirty="0">
                <a:solidFill>
                  <a:schemeClr val="tx2"/>
                </a:solidFill>
                <a:effectLst>
                  <a:outerShdw blurRad="38100" dist="38100" dir="2700000" algn="tl">
                    <a:srgbClr val="000000">
                      <a:alpha val="43137"/>
                    </a:srgbClr>
                  </a:outerShdw>
                </a:effectLst>
                <a:latin typeface="Arial Black" panose="020B0A04020102020204" pitchFamily="34" charset="0"/>
              </a:rPr>
              <a:t/>
            </a:r>
            <a:br>
              <a:rPr lang="es-ES" sz="2400" dirty="0">
                <a:solidFill>
                  <a:schemeClr val="tx2"/>
                </a:solidFill>
                <a:effectLst>
                  <a:outerShdw blurRad="38100" dist="38100" dir="2700000" algn="tl">
                    <a:srgbClr val="000000">
                      <a:alpha val="43137"/>
                    </a:srgbClr>
                  </a:outerShdw>
                </a:effectLst>
                <a:latin typeface="Arial Black" panose="020B0A04020102020204" pitchFamily="34" charset="0"/>
              </a:rPr>
            </a:br>
            <a:endParaRPr lang="es-ES" sz="2400" dirty="0">
              <a:solidFill>
                <a:schemeClr val="tx2"/>
              </a:solidFill>
            </a:endParaRPr>
          </a:p>
        </p:txBody>
      </p:sp>
      <p:sp>
        <p:nvSpPr>
          <p:cNvPr id="3" name="2 Marcador de contenido"/>
          <p:cNvSpPr>
            <a:spLocks noGrp="1"/>
          </p:cNvSpPr>
          <p:nvPr>
            <p:ph idx="1"/>
          </p:nvPr>
        </p:nvSpPr>
        <p:spPr>
          <a:xfrm>
            <a:off x="323850" y="1785938"/>
            <a:ext cx="8496300" cy="4643437"/>
          </a:xfrm>
        </p:spPr>
        <p:txBody>
          <a:bodyPr rtlCol="0">
            <a:normAutofit/>
          </a:bodyPr>
          <a:lstStyle/>
          <a:p>
            <a:pPr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Si bien son consideraciones que se refieren a dos aspectos diferentes de la hipótesis de la incidencia tributaria (aspecto temporal y aspecto cuantitativo) los analizaremos en conjunto, fundamentalmente por el tratamiento que reciben ciertos intereses y rendimientos.</a:t>
            </a:r>
            <a:endParaRPr lang="es-AR" sz="2000" dirty="0" smtClean="0">
              <a:latin typeface="Arial" panose="020B0604020202020204" pitchFamily="34" charset="0"/>
              <a:cs typeface="Arial" panose="020B0604020202020204" pitchFamily="34" charset="0"/>
            </a:endParaRPr>
          </a:p>
          <a:p>
            <a:pPr marL="0" indent="0" algn="just" fontAlgn="auto">
              <a:spcAft>
                <a:spcPts val="0"/>
              </a:spcAft>
              <a:buFont typeface="Arial" pitchFamily="34" charset="0"/>
              <a:buNone/>
              <a:defRPr/>
            </a:pPr>
            <a:endParaRPr lang="es-AR"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La Ley 27.430 las considera rentas de la segunda categoría cuyo criterio de imputación es el percibido, incorpora disposiciones al art. 18 de la LIG que parcialmente regula el tema el análisis y se complementa con normas específicas en el art. 90.2 de la LIG.</a:t>
            </a:r>
            <a:endParaRPr lang="es-AR"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endParaRPr lang="es-ES"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El resultado bruto no es otra cosa que Precio de Venta menos Costo computable.</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sz="2000" b="1" i="1" dirty="0">
              <a:solidFill>
                <a:schemeClr val="tx2"/>
              </a:solidFill>
              <a:latin typeface="Calibri" panose="020F0502020204030204" pitchFamily="34" charset="0"/>
            </a:endParaRPr>
          </a:p>
        </p:txBody>
      </p:sp>
      <p:sp>
        <p:nvSpPr>
          <p:cNvPr id="2457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97FD2AA-7A6C-4B44-93BD-C66F3780056C}" type="slidenum">
              <a:rPr lang="es-ES">
                <a:cs typeface="Arial" charset="0"/>
              </a:rPr>
              <a:pPr fontAlgn="base">
                <a:spcBef>
                  <a:spcPct val="0"/>
                </a:spcBef>
                <a:spcAft>
                  <a:spcPct val="0"/>
                </a:spcAft>
              </a:pPr>
              <a:t>11</a:t>
            </a:fld>
            <a:endParaRPr lang="es-ES">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0" y="785813"/>
            <a:ext cx="8858250" cy="642937"/>
          </a:xfrm>
        </p:spPr>
        <p:txBody>
          <a:bodyPr/>
          <a:lstStyle/>
          <a:p>
            <a:pPr algn="ctr"/>
            <a:r>
              <a:rPr lang="es-AR" sz="1600" b="1" smtClean="0">
                <a:solidFill>
                  <a:schemeClr val="tx1"/>
                </a:solidFill>
                <a:latin typeface="Gill Sans MT"/>
              </a:rPr>
              <a:t>CUADRO TOMADO DE ERREPAR – AUTOR RICHARD AMARO GOMEZ</a:t>
            </a:r>
          </a:p>
        </p:txBody>
      </p:sp>
      <p:sp>
        <p:nvSpPr>
          <p:cNvPr id="25602"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7782A7C-3C81-45C5-AAA2-FDA8D9F323C4}" type="slidenum">
              <a:rPr lang="es-ES">
                <a:cs typeface="Arial" charset="0"/>
              </a:rPr>
              <a:pPr fontAlgn="base">
                <a:spcBef>
                  <a:spcPct val="0"/>
                </a:spcBef>
                <a:spcAft>
                  <a:spcPct val="0"/>
                </a:spcAft>
              </a:pPr>
              <a:t>12</a:t>
            </a:fld>
            <a:endParaRPr lang="es-ES">
              <a:cs typeface="Arial" charset="0"/>
            </a:endParaRPr>
          </a:p>
        </p:txBody>
      </p:sp>
      <p:graphicFrame>
        <p:nvGraphicFramePr>
          <p:cNvPr id="6" name="Tabla 4">
            <a:extLst>
              <a:ext uri="{FF2B5EF4-FFF2-40B4-BE49-F238E27FC236}"/>
            </a:extLst>
          </p:cNvPr>
          <p:cNvGraphicFramePr>
            <a:graphicFrameLocks noGrp="1"/>
          </p:cNvGraphicFramePr>
          <p:nvPr/>
        </p:nvGraphicFramePr>
        <p:xfrm>
          <a:off x="357188" y="1643063"/>
          <a:ext cx="8143875" cy="4395787"/>
        </p:xfrm>
        <a:graphic>
          <a:graphicData uri="http://schemas.openxmlformats.org/drawingml/2006/table">
            <a:tbl>
              <a:tblPr firstRow="1" firstCol="1" bandRow="1">
                <a:tableStyleId>{5C22544A-7EE6-4342-B048-85BDC9FD1C3A}</a:tableStyleId>
              </a:tblPr>
              <a:tblGrid>
                <a:gridCol w="4071966">
                  <a:extLst>
                    <a:ext uri="{9D8B030D-6E8A-4147-A177-3AD203B41FA5}"/>
                  </a:extLst>
                </a:gridCol>
                <a:gridCol w="4071966">
                  <a:extLst>
                    <a:ext uri="{9D8B030D-6E8A-4147-A177-3AD203B41FA5}"/>
                  </a:extLst>
                </a:gridCol>
              </a:tblGrid>
              <a:tr h="238148">
                <a:tc>
                  <a:txBody>
                    <a:bodyPr/>
                    <a:lstStyle/>
                    <a:p>
                      <a:pPr algn="ctr">
                        <a:spcAft>
                          <a:spcPts val="0"/>
                        </a:spcAft>
                      </a:pPr>
                      <a:r>
                        <a:rPr lang="es-AR" sz="1500" dirty="0">
                          <a:effectLst/>
                        </a:rPr>
                        <a:t>Tipo</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tc>
                  <a:txBody>
                    <a:bodyPr/>
                    <a:lstStyle/>
                    <a:p>
                      <a:pPr algn="ctr">
                        <a:spcAft>
                          <a:spcPts val="0"/>
                        </a:spcAft>
                      </a:pPr>
                      <a:r>
                        <a:rPr lang="es-AR" sz="1500">
                          <a:effectLst/>
                        </a:rPr>
                        <a:t>Características</a:t>
                      </a:r>
                      <a:endParaRPr lang="es-AR" sz="150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extLst>
                  <a:ext uri="{0D108BD9-81ED-4DB2-BD59-A6C34878D82A}"/>
                </a:extLst>
              </a:tr>
              <a:tr h="686595">
                <a:tc rowSpan="4">
                  <a:txBody>
                    <a:bodyPr/>
                    <a:lstStyle/>
                    <a:p>
                      <a:pPr algn="ctr">
                        <a:spcAft>
                          <a:spcPts val="0"/>
                        </a:spcAft>
                      </a:pPr>
                      <a:r>
                        <a:rPr lang="es-AR" sz="1500" dirty="0">
                          <a:effectLst/>
                        </a:rPr>
                        <a:t>Valores en general</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tc>
                  <a:txBody>
                    <a:bodyPr/>
                    <a:lstStyle/>
                    <a:p>
                      <a:pPr>
                        <a:spcAft>
                          <a:spcPts val="0"/>
                        </a:spcAft>
                      </a:pPr>
                      <a:r>
                        <a:rPr lang="es-AR" sz="1500" dirty="0">
                          <a:effectLst/>
                        </a:rPr>
                        <a:t>Títulos valores emitidos en forma cartular y valores incorporados a un registro de anotaciones en cuenta. </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extLst>
                  <a:ext uri="{0D108BD9-81ED-4DB2-BD59-A6C34878D82A}"/>
                </a:extLst>
              </a:tr>
              <a:tr h="238148">
                <a:tc vMerge="1">
                  <a:txBody>
                    <a:bodyPr/>
                    <a:lstStyle/>
                    <a:p>
                      <a:endParaRPr lang="es-AR"/>
                    </a:p>
                  </a:txBody>
                  <a:tcPr/>
                </a:tc>
                <a:tc>
                  <a:txBody>
                    <a:bodyPr/>
                    <a:lstStyle/>
                    <a:p>
                      <a:pPr>
                        <a:spcAft>
                          <a:spcPts val="0"/>
                        </a:spcAft>
                      </a:pPr>
                      <a:r>
                        <a:rPr lang="es-AR" sz="1500" dirty="0">
                          <a:effectLst/>
                        </a:rPr>
                        <a:t>Emitidos o agrupados en serie. </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extLst>
                  <a:ext uri="{0D108BD9-81ED-4DB2-BD59-A6C34878D82A}"/>
                </a:extLst>
              </a:tr>
              <a:tr h="462371">
                <a:tc vMerge="1">
                  <a:txBody>
                    <a:bodyPr/>
                    <a:lstStyle/>
                    <a:p>
                      <a:endParaRPr lang="es-AR"/>
                    </a:p>
                  </a:txBody>
                  <a:tcPr/>
                </a:tc>
                <a:tc>
                  <a:txBody>
                    <a:bodyPr/>
                    <a:lstStyle/>
                    <a:p>
                      <a:pPr>
                        <a:spcAft>
                          <a:spcPts val="0"/>
                        </a:spcAft>
                      </a:pPr>
                      <a:r>
                        <a:rPr lang="es-AR" sz="1500" dirty="0">
                          <a:effectLst/>
                        </a:rPr>
                        <a:t>Negociables al igual que los títulos valores. </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extLst>
                  <a:ext uri="{0D108BD9-81ED-4DB2-BD59-A6C34878D82A}"/>
                </a:extLst>
              </a:tr>
              <a:tr h="910819">
                <a:tc vMerge="1">
                  <a:txBody>
                    <a:bodyPr/>
                    <a:lstStyle/>
                    <a:p>
                      <a:endParaRPr lang="es-AR"/>
                    </a:p>
                  </a:txBody>
                  <a:tcPr/>
                </a:tc>
                <a:tc>
                  <a:txBody>
                    <a:bodyPr/>
                    <a:lstStyle/>
                    <a:p>
                      <a:pPr>
                        <a:spcAft>
                          <a:spcPts val="0"/>
                        </a:spcAft>
                      </a:pPr>
                      <a:r>
                        <a:rPr lang="es-AR" sz="1500" dirty="0">
                          <a:effectLst/>
                        </a:rPr>
                        <a:t>Que sean susceptibles de tráfico generalizado e impersonal en los mercados autorizados por la Comisión Nacional de Valores (CNV). </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extLst>
                  <a:ext uri="{0D108BD9-81ED-4DB2-BD59-A6C34878D82A}"/>
                </a:extLst>
              </a:tr>
              <a:tr h="1135043">
                <a:tc rowSpan="2">
                  <a:txBody>
                    <a:bodyPr/>
                    <a:lstStyle/>
                    <a:p>
                      <a:pPr algn="ctr">
                        <a:spcAft>
                          <a:spcPts val="0"/>
                        </a:spcAft>
                      </a:pPr>
                      <a:r>
                        <a:rPr lang="es-AR" sz="1500" dirty="0">
                          <a:effectLst/>
                        </a:rPr>
                        <a:t>Valores en particular</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tc>
                  <a:txBody>
                    <a:bodyPr/>
                    <a:lstStyle/>
                    <a:p>
                      <a:pPr>
                        <a:spcAft>
                          <a:spcPts val="0"/>
                        </a:spcAft>
                      </a:pPr>
                      <a:r>
                        <a:rPr lang="es-AR" sz="1500" dirty="0">
                          <a:effectLst/>
                        </a:rPr>
                        <a:t>Cheques de pago diferido, certificado de depósito a plazo fijo, facturas de crédito, certificados de depósito y warrants, pagarés, letras de cambio y letras hipotecarias. </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extLst>
                  <a:ext uri="{0D108BD9-81ED-4DB2-BD59-A6C34878D82A}"/>
                </a:extLst>
              </a:tr>
              <a:tr h="686595">
                <a:tc vMerge="1">
                  <a:txBody>
                    <a:bodyPr/>
                    <a:lstStyle/>
                    <a:p>
                      <a:endParaRPr lang="es-AR"/>
                    </a:p>
                  </a:txBody>
                  <a:tcPr/>
                </a:tc>
                <a:tc>
                  <a:txBody>
                    <a:bodyPr/>
                    <a:lstStyle/>
                    <a:p>
                      <a:pPr>
                        <a:spcAft>
                          <a:spcPts val="0"/>
                        </a:spcAft>
                      </a:pPr>
                      <a:r>
                        <a:rPr lang="es-AR" sz="1500" dirty="0">
                          <a:effectLst/>
                        </a:rPr>
                        <a:t>Todo título susceptible de negociación secundaria en mercados autorizados por la CNV. </a:t>
                      </a:r>
                      <a:endParaRPr lang="es-AR" sz="1500" dirty="0">
                        <a:effectLst/>
                        <a:latin typeface="Arial" panose="020B0604020202020204" pitchFamily="34" charset="0"/>
                        <a:ea typeface="Calibri" panose="020F0502020204030204" pitchFamily="34" charset="0"/>
                        <a:cs typeface="Times New Roman" panose="02020603050405020304" pitchFamily="18" charset="0"/>
                      </a:endParaRPr>
                    </a:p>
                  </a:txBody>
                  <a:tcPr marL="7327" marR="7327" marT="7327" marB="7327" anchor="ct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a:xfrm>
            <a:off x="0" y="714375"/>
            <a:ext cx="8858250" cy="785813"/>
          </a:xfrm>
        </p:spPr>
        <p:txBody>
          <a:bodyPr/>
          <a:lstStyle/>
          <a:p>
            <a:pPr algn="ctr"/>
            <a:r>
              <a:rPr lang="es-AR" sz="2400" b="1" smtClean="0">
                <a:solidFill>
                  <a:schemeClr val="tx1"/>
                </a:solidFill>
                <a:latin typeface="Arial" charset="0"/>
                <a:cs typeface="Arial" charset="0"/>
              </a:rPr>
              <a:t>IMPUTACIÓN AL AÑO FISCAL. </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484313"/>
            <a:ext cx="8229600" cy="4641850"/>
          </a:xfrm>
        </p:spPr>
        <p:txBody>
          <a:bodyPr rtlCol="0">
            <a:normAutofit fontScale="85000" lnSpcReduction="10000"/>
          </a:bodyPr>
          <a:lstStyle/>
          <a:p>
            <a:pPr algn="just" fontAlgn="auto">
              <a:spcAft>
                <a:spcPts val="0"/>
              </a:spcAft>
              <a:buFont typeface="Arial" pitchFamily="34" charset="0"/>
              <a:buChar char="•"/>
              <a:defRPr/>
            </a:pPr>
            <a:r>
              <a:rPr lang="es-ES" sz="2400" dirty="0" smtClean="0">
                <a:latin typeface="Arial" panose="020B0604020202020204" pitchFamily="34" charset="0"/>
                <a:cs typeface="Arial" panose="020B0604020202020204" pitchFamily="34" charset="0"/>
              </a:rPr>
              <a:t>Dos casos:</a:t>
            </a:r>
          </a:p>
          <a:p>
            <a:pPr lvl="1"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Caso general</a:t>
            </a:r>
          </a:p>
          <a:p>
            <a:pPr lvl="1"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Casos especiales que derivan del art. 90.2 de la LIG. </a:t>
            </a:r>
            <a:r>
              <a:rPr lang="es-AR" sz="2000" b="1" dirty="0" smtClean="0">
                <a:solidFill>
                  <a:srgbClr val="FF0000"/>
                </a:solidFill>
                <a:latin typeface="Arial" panose="020B0604020202020204" pitchFamily="34" charset="0"/>
                <a:cs typeface="Arial" panose="020B0604020202020204" pitchFamily="34" charset="0"/>
              </a:rPr>
              <a:t>Importante: se aplica no sólo para los intereses o rendimientos sino que además tiene efecto al momento de determinar los resultados por enajenación.</a:t>
            </a:r>
          </a:p>
          <a:p>
            <a:pPr lvl="1" algn="just" fontAlgn="auto">
              <a:spcAft>
                <a:spcPts val="0"/>
              </a:spcAft>
              <a:buFont typeface="Arial" pitchFamily="34" charset="0"/>
              <a:buChar char="–"/>
              <a:defRPr/>
            </a:pP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AR" sz="2400" b="1" u="sng" dirty="0" smtClean="0">
                <a:solidFill>
                  <a:schemeClr val="accent1">
                    <a:lumMod val="50000"/>
                  </a:schemeClr>
                </a:solidFill>
                <a:latin typeface="Arial" panose="020B0604020202020204" pitchFamily="34" charset="0"/>
                <a:cs typeface="Arial" panose="020B0604020202020204" pitchFamily="34" charset="0"/>
              </a:rPr>
              <a:t>Caso general:</a:t>
            </a:r>
          </a:p>
          <a:p>
            <a:pPr lvl="1" fontAlgn="auto">
              <a:spcAft>
                <a:spcPts val="0"/>
              </a:spcAft>
              <a:buFont typeface="Arial" pitchFamily="34" charset="0"/>
              <a:buChar char="–"/>
              <a:defRPr/>
            </a:pPr>
            <a:r>
              <a:rPr lang="es-AR" sz="2000" b="1" dirty="0" smtClean="0">
                <a:solidFill>
                  <a:schemeClr val="accent6">
                    <a:lumMod val="50000"/>
                  </a:schemeClr>
                </a:solidFill>
                <a:latin typeface="Arial" panose="020B0604020202020204" pitchFamily="34" charset="0"/>
                <a:cs typeface="Arial" panose="020B0604020202020204" pitchFamily="34" charset="0"/>
              </a:rPr>
              <a:t>Dividendos de acciones o utilidades distribuidas por sujetos del art. 69 LIG.</a:t>
            </a:r>
          </a:p>
          <a:p>
            <a:pPr lvl="1" fontAlgn="auto">
              <a:spcAft>
                <a:spcPts val="0"/>
              </a:spcAft>
              <a:buFont typeface="Arial" pitchFamily="34" charset="0"/>
              <a:buChar char="–"/>
              <a:defRPr/>
            </a:pPr>
            <a:r>
              <a:rPr lang="es-AR" sz="2000" b="1" dirty="0" smtClean="0">
                <a:solidFill>
                  <a:schemeClr val="accent6">
                    <a:lumMod val="50000"/>
                  </a:schemeClr>
                </a:solidFill>
                <a:latin typeface="Arial" panose="020B0604020202020204" pitchFamily="34" charset="0"/>
                <a:cs typeface="Arial" panose="020B0604020202020204" pitchFamily="34" charset="0"/>
              </a:rPr>
              <a:t>Intereses o rendimientos</a:t>
            </a:r>
          </a:p>
          <a:p>
            <a:pPr lvl="2" fontAlgn="auto">
              <a:spcAft>
                <a:spcPts val="0"/>
              </a:spcAft>
              <a:buFont typeface="Arial" pitchFamily="34" charset="0"/>
              <a:buChar char="•"/>
              <a:defRPr/>
            </a:pPr>
            <a:r>
              <a:rPr lang="es-AR" sz="1600" b="1" dirty="0" smtClean="0">
                <a:solidFill>
                  <a:schemeClr val="accent6">
                    <a:lumMod val="50000"/>
                  </a:schemeClr>
                </a:solidFill>
                <a:latin typeface="Arial" panose="020B0604020202020204" pitchFamily="34" charset="0"/>
                <a:cs typeface="Arial" panose="020B0604020202020204" pitchFamily="34" charset="0"/>
              </a:rPr>
              <a:t>Títulos, bonos, cuotas partes de FCI y </a:t>
            </a:r>
            <a:r>
              <a:rPr lang="es-AR" sz="1600" b="1" dirty="0" smtClean="0">
                <a:solidFill>
                  <a:srgbClr val="FF0000"/>
                </a:solidFill>
                <a:latin typeface="Arial" panose="020B0604020202020204" pitchFamily="34" charset="0"/>
                <a:cs typeface="Arial" panose="020B0604020202020204" pitchFamily="34" charset="0"/>
              </a:rPr>
              <a:t>demás valores</a:t>
            </a:r>
          </a:p>
          <a:p>
            <a:pPr marL="457200" lvl="1" indent="0" fontAlgn="auto">
              <a:spcAft>
                <a:spcPts val="0"/>
              </a:spcAft>
              <a:buFont typeface="Arial" pitchFamily="34" charset="0"/>
              <a:buNone/>
              <a:defRPr/>
            </a:pPr>
            <a:endParaRPr lang="es-AR" sz="2000" dirty="0" smtClean="0">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r>
              <a:rPr lang="es-AR" sz="2000" dirty="0" smtClean="0">
                <a:latin typeface="Arial" panose="020B0604020202020204" pitchFamily="34" charset="0"/>
                <a:cs typeface="Arial" panose="020B0604020202020204" pitchFamily="34" charset="0"/>
              </a:rPr>
              <a:t>Debe analizarse el </a:t>
            </a:r>
            <a:r>
              <a:rPr lang="es-AR" sz="2000" b="1" dirty="0" smtClean="0">
                <a:solidFill>
                  <a:schemeClr val="accent1">
                    <a:lumMod val="50000"/>
                  </a:schemeClr>
                </a:solidFill>
                <a:latin typeface="Arial" panose="020B0604020202020204" pitchFamily="34" charset="0"/>
                <a:cs typeface="Arial" panose="020B0604020202020204" pitchFamily="34" charset="0"/>
              </a:rPr>
              <a:t>plazo previsto para su cancelación</a:t>
            </a:r>
            <a:r>
              <a:rPr lang="es-AR" sz="2000" dirty="0" smtClean="0">
                <a:latin typeface="Arial" panose="020B0604020202020204" pitchFamily="34" charset="0"/>
                <a:cs typeface="Arial" panose="020B0604020202020204" pitchFamily="34" charset="0"/>
              </a:rPr>
              <a:t>:</a:t>
            </a:r>
          </a:p>
          <a:p>
            <a:pPr lvl="2" fontAlgn="auto">
              <a:spcAft>
                <a:spcPts val="0"/>
              </a:spcAft>
              <a:buFont typeface="Arial" pitchFamily="34" charset="0"/>
              <a:buChar char="•"/>
              <a:defRPr/>
            </a:pPr>
            <a:r>
              <a:rPr lang="es-AR" sz="1800" b="1" u="sng" dirty="0" smtClean="0">
                <a:solidFill>
                  <a:schemeClr val="accent1">
                    <a:lumMod val="50000"/>
                  </a:schemeClr>
                </a:solidFill>
                <a:latin typeface="Arial" panose="020B0604020202020204" pitchFamily="34" charset="0"/>
                <a:cs typeface="Arial" panose="020B0604020202020204" pitchFamily="34" charset="0"/>
              </a:rPr>
              <a:t>Hasta un año: </a:t>
            </a:r>
            <a:r>
              <a:rPr lang="es-AR" sz="1800" b="1" dirty="0" smtClean="0">
                <a:solidFill>
                  <a:schemeClr val="accent2">
                    <a:lumMod val="50000"/>
                  </a:schemeClr>
                </a:solidFill>
                <a:latin typeface="Arial" panose="020B0604020202020204" pitchFamily="34" charset="0"/>
                <a:cs typeface="Arial" panose="020B0604020202020204" pitchFamily="34" charset="0"/>
              </a:rPr>
              <a:t>puesta a </a:t>
            </a:r>
            <a:r>
              <a:rPr lang="es-AR" sz="1800" b="1" dirty="0" err="1" smtClean="0">
                <a:solidFill>
                  <a:schemeClr val="accent2">
                    <a:lumMod val="50000"/>
                  </a:schemeClr>
                </a:solidFill>
                <a:latin typeface="Arial" panose="020B0604020202020204" pitchFamily="34" charset="0"/>
                <a:cs typeface="Arial" panose="020B0604020202020204" pitchFamily="34" charset="0"/>
              </a:rPr>
              <a:t>disposicón</a:t>
            </a:r>
            <a:r>
              <a:rPr lang="es-AR" sz="1800" b="1" dirty="0" smtClean="0">
                <a:solidFill>
                  <a:schemeClr val="accent2">
                    <a:lumMod val="50000"/>
                  </a:schemeClr>
                </a:solidFill>
                <a:latin typeface="Arial" panose="020B0604020202020204" pitchFamily="34" charset="0"/>
                <a:cs typeface="Arial" panose="020B0604020202020204" pitchFamily="34" charset="0"/>
              </a:rPr>
              <a:t> o pagados, lo que ocurra primero o cuando sean capitalizados.</a:t>
            </a:r>
          </a:p>
          <a:p>
            <a:pPr lvl="2" fontAlgn="auto">
              <a:spcAft>
                <a:spcPts val="0"/>
              </a:spcAft>
              <a:buFont typeface="Arial" pitchFamily="34" charset="0"/>
              <a:buChar char="•"/>
              <a:defRPr/>
            </a:pPr>
            <a:r>
              <a:rPr lang="es-AR" sz="1800" b="1" u="sng" dirty="0" smtClean="0">
                <a:solidFill>
                  <a:schemeClr val="accent1">
                    <a:lumMod val="50000"/>
                  </a:schemeClr>
                </a:solidFill>
                <a:latin typeface="Arial" panose="020B0604020202020204" pitchFamily="34" charset="0"/>
                <a:cs typeface="Arial" panose="020B0604020202020204" pitchFamily="34" charset="0"/>
              </a:rPr>
              <a:t>Plazo superior a un año: </a:t>
            </a:r>
            <a:r>
              <a:rPr lang="es-AR" sz="1800" dirty="0" smtClean="0">
                <a:latin typeface="Arial" panose="020B0604020202020204" pitchFamily="34" charset="0"/>
                <a:cs typeface="Arial" panose="020B0604020202020204" pitchFamily="34" charset="0"/>
              </a:rPr>
              <a:t>la imputación se realizará </a:t>
            </a:r>
            <a:r>
              <a:rPr lang="es-AR" sz="1800" b="1" dirty="0" smtClean="0">
                <a:solidFill>
                  <a:schemeClr val="accent2">
                    <a:lumMod val="50000"/>
                  </a:schemeClr>
                </a:solidFill>
                <a:latin typeface="Arial" panose="020B0604020202020204" pitchFamily="34" charset="0"/>
                <a:cs typeface="Arial" panose="020B0604020202020204" pitchFamily="34" charset="0"/>
              </a:rPr>
              <a:t>de acuerdo con su </a:t>
            </a:r>
            <a:r>
              <a:rPr lang="es-AR" sz="1800" b="1" dirty="0" err="1" smtClean="0">
                <a:solidFill>
                  <a:schemeClr val="accent2">
                    <a:lumMod val="50000"/>
                  </a:schemeClr>
                </a:solidFill>
                <a:latin typeface="Arial" panose="020B0604020202020204" pitchFamily="34" charset="0"/>
                <a:cs typeface="Arial" panose="020B0604020202020204" pitchFamily="34" charset="0"/>
              </a:rPr>
              <a:t>devengamiento</a:t>
            </a:r>
            <a:r>
              <a:rPr lang="es-AR" sz="1800" b="1" dirty="0" smtClean="0">
                <a:solidFill>
                  <a:schemeClr val="accent2">
                    <a:lumMod val="50000"/>
                  </a:schemeClr>
                </a:solidFill>
                <a:latin typeface="Arial" panose="020B0604020202020204" pitchFamily="34" charset="0"/>
                <a:cs typeface="Arial" panose="020B0604020202020204" pitchFamily="34" charset="0"/>
              </a:rPr>
              <a:t> en función del tiempo.</a:t>
            </a:r>
          </a:p>
          <a:p>
            <a:pPr fontAlgn="auto">
              <a:spcAft>
                <a:spcPts val="0"/>
              </a:spcAft>
              <a:buFont typeface="Arial" pitchFamily="34" charset="0"/>
              <a:buChar char="•"/>
              <a:defRPr/>
            </a:pPr>
            <a:endParaRPr lang="es-ES" dirty="0"/>
          </a:p>
        </p:txBody>
      </p:sp>
      <p:sp>
        <p:nvSpPr>
          <p:cNvPr id="2662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7C2BB52-A988-4B3F-B6FC-6E34B614F01E}" type="slidenum">
              <a:rPr lang="es-ES">
                <a:cs typeface="Arial" charset="0"/>
              </a:rPr>
              <a:pPr fontAlgn="base">
                <a:spcBef>
                  <a:spcPct val="0"/>
                </a:spcBef>
                <a:spcAft>
                  <a:spcPct val="0"/>
                </a:spcAft>
              </a:pPr>
              <a:t>13</a:t>
            </a:fld>
            <a:endParaRPr lang="es-ES">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p:cNvSpPr>
          <p:nvPr>
            <p:ph type="title"/>
          </p:nvPr>
        </p:nvSpPr>
        <p:spPr>
          <a:xfrm>
            <a:off x="0" y="857250"/>
            <a:ext cx="8858250" cy="500063"/>
          </a:xfrm>
        </p:spPr>
        <p:txBody>
          <a:bodyPr/>
          <a:lstStyle/>
          <a:p>
            <a:pPr algn="ctr"/>
            <a:r>
              <a:rPr lang="es-AR" sz="2400" b="1" smtClean="0">
                <a:solidFill>
                  <a:schemeClr val="tx1"/>
                </a:solidFill>
                <a:latin typeface="Arial" charset="0"/>
                <a:cs typeface="Arial" charset="0"/>
              </a:rPr>
              <a:t>IMPUTACIÓN AL AÑO FISCAL.</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CASOS ESPECIALES PREVISTOS POR EL ART. 90.2 LIG</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90.2 inc. a</a:t>
            </a:r>
            <a:r>
              <a:rPr lang="es-AR" sz="2000" b="1" smtClean="0">
                <a:solidFill>
                  <a:schemeClr val="tx1"/>
                </a:solidFill>
                <a:latin typeface="Arial" charset="0"/>
                <a:cs typeface="Arial" charset="0"/>
              </a:rPr>
              <a:t>)</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857375"/>
            <a:ext cx="8229600" cy="4643438"/>
          </a:xfrm>
        </p:spPr>
        <p:txBody>
          <a:bodyPr rtlCol="0">
            <a:normAutofit fontScale="85000" lnSpcReduction="10000"/>
          </a:bodyPr>
          <a:lstStyle/>
          <a:p>
            <a:pPr marL="457200" lvl="1" indent="0" fontAlgn="auto">
              <a:spcAft>
                <a:spcPts val="0"/>
              </a:spcAft>
              <a:buFont typeface="Arial" pitchFamily="34" charset="0"/>
              <a:buNone/>
              <a:defRPr/>
            </a:pPr>
            <a:r>
              <a:rPr lang="es-AR" sz="2000" b="1" u="sng" dirty="0" smtClean="0">
                <a:solidFill>
                  <a:schemeClr val="accent1">
                    <a:lumMod val="50000"/>
                  </a:schemeClr>
                </a:solidFill>
                <a:latin typeface="Arial" panose="020B0604020202020204" pitchFamily="34" charset="0"/>
                <a:cs typeface="Arial" panose="020B0604020202020204" pitchFamily="34" charset="0"/>
              </a:rPr>
              <a:t>SUSCRIPCIÓN A LA PAR: </a:t>
            </a:r>
            <a:r>
              <a:rPr lang="es-AR" sz="2000" dirty="0" smtClean="0">
                <a:latin typeface="Arial" panose="020B0604020202020204" pitchFamily="34" charset="0"/>
                <a:cs typeface="Arial" panose="020B0604020202020204" pitchFamily="34" charset="0"/>
              </a:rPr>
              <a:t>El valor se suscribe o adquiere al precio nominal residual (a la par).</a:t>
            </a:r>
            <a:endParaRPr lang="es-AR" sz="2000" b="1" u="sng" dirty="0" smtClean="0">
              <a:solidFill>
                <a:schemeClr val="accent1">
                  <a:lumMod val="50000"/>
                </a:schemeClr>
              </a:solidFill>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r>
              <a:rPr lang="es-AR" sz="2000" b="1" u="sng" dirty="0" smtClean="0">
                <a:solidFill>
                  <a:schemeClr val="accent1">
                    <a:lumMod val="50000"/>
                  </a:schemeClr>
                </a:solidFill>
                <a:latin typeface="Arial" panose="020B0604020202020204" pitchFamily="34" charset="0"/>
                <a:cs typeface="Arial" panose="020B0604020202020204" pitchFamily="34" charset="0"/>
              </a:rPr>
              <a:t>Imputación de los intereses o rendimientos: </a:t>
            </a:r>
            <a:r>
              <a:rPr lang="es-AR" sz="2000" dirty="0" smtClean="0">
                <a:latin typeface="Arial" panose="020B0604020202020204" pitchFamily="34" charset="0"/>
                <a:cs typeface="Arial" panose="020B0604020202020204" pitchFamily="34" charset="0"/>
              </a:rPr>
              <a:t>Analizar el plazo previsto para el pago de intereses:</a:t>
            </a:r>
          </a:p>
          <a:p>
            <a:pPr lvl="3" fontAlgn="auto">
              <a:spcAft>
                <a:spcPts val="0"/>
              </a:spcAft>
              <a:buFont typeface="Arial" pitchFamily="34" charset="0"/>
              <a:buChar char="–"/>
              <a:defRPr/>
            </a:pPr>
            <a:r>
              <a:rPr lang="es-ES" b="1" u="sng" dirty="0" smtClean="0">
                <a:latin typeface="Arial" panose="020B0604020202020204" pitchFamily="34" charset="0"/>
                <a:cs typeface="Arial" panose="020B0604020202020204" pitchFamily="34" charset="0"/>
              </a:rPr>
              <a:t>Igual o inferior a un año: </a:t>
            </a:r>
            <a:r>
              <a:rPr lang="es-ES" dirty="0" smtClean="0">
                <a:latin typeface="Arial" panose="020B0604020202020204" pitchFamily="34" charset="0"/>
                <a:cs typeface="Arial" panose="020B0604020202020204" pitchFamily="34" charset="0"/>
              </a:rPr>
              <a:t>momento del </a:t>
            </a:r>
            <a:r>
              <a:rPr lang="es-ES" b="1" dirty="0" smtClean="0">
                <a:solidFill>
                  <a:schemeClr val="accent1">
                    <a:lumMod val="50000"/>
                  </a:schemeClr>
                </a:solidFill>
                <a:latin typeface="Arial" panose="020B0604020202020204" pitchFamily="34" charset="0"/>
                <a:cs typeface="Arial" panose="020B0604020202020204" pitchFamily="34" charset="0"/>
              </a:rPr>
              <a:t>pago, puesta o disposición o capitalización.</a:t>
            </a:r>
            <a:endParaRPr lang="es-AR" b="1" dirty="0" smtClean="0">
              <a:solidFill>
                <a:schemeClr val="accent1">
                  <a:lumMod val="50000"/>
                </a:schemeClr>
              </a:solidFill>
              <a:latin typeface="Arial" panose="020B0604020202020204" pitchFamily="34" charset="0"/>
              <a:cs typeface="Arial" panose="020B0604020202020204" pitchFamily="34" charset="0"/>
            </a:endParaRPr>
          </a:p>
          <a:p>
            <a:pPr lvl="3" fontAlgn="auto">
              <a:spcAft>
                <a:spcPts val="0"/>
              </a:spcAft>
              <a:buFont typeface="Arial" pitchFamily="34" charset="0"/>
              <a:buChar char="–"/>
              <a:defRPr/>
            </a:pPr>
            <a:r>
              <a:rPr lang="es-ES" b="1" u="sng" dirty="0" smtClean="0">
                <a:latin typeface="Arial" panose="020B0604020202020204" pitchFamily="34" charset="0"/>
                <a:cs typeface="Arial" panose="020B0604020202020204" pitchFamily="34" charset="0"/>
              </a:rPr>
              <a:t>Superior a un año:</a:t>
            </a:r>
            <a:r>
              <a:rPr lang="es-ES" dirty="0" smtClean="0">
                <a:latin typeface="Arial" panose="020B0604020202020204" pitchFamily="34" charset="0"/>
                <a:cs typeface="Arial" panose="020B0604020202020204" pitchFamily="34" charset="0"/>
              </a:rPr>
              <a:t> en función de su </a:t>
            </a:r>
            <a:r>
              <a:rPr lang="es-ES" b="1" dirty="0" err="1" smtClean="0">
                <a:solidFill>
                  <a:schemeClr val="accent1">
                    <a:lumMod val="50000"/>
                  </a:schemeClr>
                </a:solidFill>
                <a:latin typeface="Arial" panose="020B0604020202020204" pitchFamily="34" charset="0"/>
                <a:cs typeface="Arial" panose="020B0604020202020204" pitchFamily="34" charset="0"/>
              </a:rPr>
              <a:t>devengamiento</a:t>
            </a:r>
            <a:r>
              <a:rPr lang="es-ES" b="1" dirty="0" smtClean="0">
                <a:solidFill>
                  <a:schemeClr val="accent1">
                    <a:lumMod val="50000"/>
                  </a:schemeClr>
                </a:solidFill>
                <a:latin typeface="Arial" panose="020B0604020202020204" pitchFamily="34" charset="0"/>
                <a:cs typeface="Arial" panose="020B0604020202020204" pitchFamily="34" charset="0"/>
              </a:rPr>
              <a:t>.</a:t>
            </a:r>
            <a:endParaRPr lang="es-AR" b="1" dirty="0" smtClean="0">
              <a:solidFill>
                <a:schemeClr val="accent1">
                  <a:lumMod val="50000"/>
                </a:schemeClr>
              </a:solidFill>
              <a:latin typeface="Arial" panose="020B0604020202020204" pitchFamily="34" charset="0"/>
              <a:cs typeface="Arial" panose="020B0604020202020204" pitchFamily="34" charset="0"/>
            </a:endParaRPr>
          </a:p>
          <a:p>
            <a:pPr marL="1828800" lvl="4" indent="0" fontAlgn="auto">
              <a:spcAft>
                <a:spcPts val="0"/>
              </a:spcAft>
              <a:buFont typeface="Arial" pitchFamily="34" charset="0"/>
              <a:buNone/>
              <a:defRPr/>
            </a:pPr>
            <a:r>
              <a:rPr lang="es-ES" dirty="0" smtClean="0">
                <a:latin typeface="Arial" panose="020B0604020202020204" pitchFamily="34" charset="0"/>
                <a:cs typeface="Arial" panose="020B0604020202020204" pitchFamily="34" charset="0"/>
              </a:rPr>
              <a:t>En los casos de valores en moneda extranjera, la conversión a pesos se hará al tipo de cambio comprador conforme al último valor de cotización del Banco de la Nación Argentina al 31 de diciembre de cada año.</a:t>
            </a:r>
            <a:endParaRPr lang="es-AR" dirty="0" smtClean="0">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r>
              <a:rPr lang="es-AR" sz="2000" b="1" u="sng" dirty="0" smtClean="0">
                <a:solidFill>
                  <a:schemeClr val="accent1">
                    <a:lumMod val="50000"/>
                  </a:schemeClr>
                </a:solidFill>
                <a:latin typeface="Arial" panose="020B0604020202020204" pitchFamily="34" charset="0"/>
                <a:cs typeface="Arial" panose="020B0604020202020204" pitchFamily="34" charset="0"/>
              </a:rPr>
              <a:t>Venta:</a:t>
            </a:r>
          </a:p>
          <a:p>
            <a:pPr lvl="1"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Costo computable: valor de suscripción o integración.</a:t>
            </a:r>
          </a:p>
          <a:p>
            <a:pPr lvl="1"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Caso especial: </a:t>
            </a:r>
            <a:r>
              <a:rPr lang="es-AR" sz="2000" b="1" dirty="0" smtClean="0">
                <a:solidFill>
                  <a:schemeClr val="accent6">
                    <a:lumMod val="50000"/>
                  </a:schemeClr>
                </a:solidFill>
                <a:latin typeface="Arial" panose="020B0604020202020204" pitchFamily="34" charset="0"/>
                <a:cs typeface="Arial" panose="020B0604020202020204" pitchFamily="34" charset="0"/>
              </a:rPr>
              <a:t>si al momento de la venta tiene intereses corridos que no se hubieran gravado</a:t>
            </a:r>
            <a:r>
              <a:rPr lang="es-AR" sz="2000" dirty="0" smtClean="0">
                <a:latin typeface="Arial" panose="020B0604020202020204" pitchFamily="34" charset="0"/>
                <a:cs typeface="Arial" panose="020B0604020202020204" pitchFamily="34" charset="0"/>
              </a:rPr>
              <a:t> </a:t>
            </a:r>
            <a:r>
              <a:rPr lang="es-AR" sz="2000" dirty="0" smtClean="0">
                <a:latin typeface="Arial" panose="020B0604020202020204" pitchFamily="34" charset="0"/>
                <a:cs typeface="Arial" panose="020B0604020202020204" pitchFamily="34" charset="0"/>
                <a:sym typeface="Wingdings" pitchFamily="2" charset="2"/>
              </a:rPr>
              <a:t>Esos intereses </a:t>
            </a:r>
            <a:r>
              <a:rPr lang="es-AR" sz="2000" b="1" dirty="0" smtClean="0">
                <a:solidFill>
                  <a:schemeClr val="accent6">
                    <a:lumMod val="50000"/>
                  </a:schemeClr>
                </a:solidFill>
                <a:latin typeface="Arial" panose="020B0604020202020204" pitchFamily="34" charset="0"/>
                <a:cs typeface="Arial" panose="020B0604020202020204" pitchFamily="34" charset="0"/>
                <a:sym typeface="Wingdings" pitchFamily="2" charset="2"/>
              </a:rPr>
              <a:t>pueden segregarse del precio de enajenación </a:t>
            </a:r>
            <a:r>
              <a:rPr lang="es-AR" sz="2000" dirty="0" smtClean="0">
                <a:latin typeface="Arial" panose="020B0604020202020204" pitchFamily="34" charset="0"/>
                <a:cs typeface="Arial" panose="020B0604020202020204" pitchFamily="34" charset="0"/>
                <a:sym typeface="Wingdings" pitchFamily="2" charset="2"/>
              </a:rPr>
              <a:t>y darle </a:t>
            </a:r>
            <a:r>
              <a:rPr lang="es-AR" sz="2000" b="1" i="1" dirty="0" smtClean="0">
                <a:solidFill>
                  <a:schemeClr val="accent6">
                    <a:lumMod val="50000"/>
                  </a:schemeClr>
                </a:solidFill>
                <a:latin typeface="Arial" panose="020B0604020202020204" pitchFamily="34" charset="0"/>
                <a:cs typeface="Arial" panose="020B0604020202020204" pitchFamily="34" charset="0"/>
                <a:sym typeface="Wingdings" pitchFamily="2" charset="2"/>
              </a:rPr>
              <a:t>el tratamiento que le corresponde como tales</a:t>
            </a:r>
            <a:r>
              <a:rPr lang="es-AR" sz="2000" dirty="0" smtClean="0">
                <a:latin typeface="Arial" panose="020B0604020202020204" pitchFamily="34" charset="0"/>
                <a:cs typeface="Arial" panose="020B0604020202020204" pitchFamily="34" charset="0"/>
                <a:sym typeface="Wingdings" pitchFamily="2" charset="2"/>
              </a:rPr>
              <a:t>.</a:t>
            </a:r>
          </a:p>
          <a:p>
            <a:pPr marL="914400" lvl="2" indent="0" algn="just" fontAlgn="auto">
              <a:spcAft>
                <a:spcPts val="0"/>
              </a:spcAft>
              <a:buFont typeface="Arial" pitchFamily="34" charset="0"/>
              <a:buNone/>
              <a:defRPr/>
            </a:pPr>
            <a:r>
              <a:rPr lang="es-AR" sz="1600" dirty="0" smtClean="0">
                <a:latin typeface="Arial" panose="020B0604020202020204" pitchFamily="34" charset="0"/>
                <a:cs typeface="Arial" panose="020B0604020202020204" pitchFamily="34" charset="0"/>
                <a:sym typeface="Wingdings" pitchFamily="2" charset="2"/>
              </a:rPr>
              <a:t>Implica mayor interés y menor resultado por venta.</a:t>
            </a:r>
          </a:p>
          <a:p>
            <a:pPr fontAlgn="auto">
              <a:spcAft>
                <a:spcPts val="0"/>
              </a:spcAft>
              <a:buFont typeface="Arial" pitchFamily="34" charset="0"/>
              <a:buChar char="•"/>
              <a:defRPr/>
            </a:pPr>
            <a:endParaRPr lang="es-ES" dirty="0"/>
          </a:p>
        </p:txBody>
      </p:sp>
      <p:sp>
        <p:nvSpPr>
          <p:cNvPr id="2765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967652A-0E43-47DC-811C-D4BD92C350A6}" type="slidenum">
              <a:rPr lang="es-ES">
                <a:cs typeface="Arial" charset="0"/>
              </a:rPr>
              <a:pPr fontAlgn="base">
                <a:spcBef>
                  <a:spcPct val="0"/>
                </a:spcBef>
                <a:spcAft>
                  <a:spcPct val="0"/>
                </a:spcAft>
              </a:pPr>
              <a:t>14</a:t>
            </a:fld>
            <a:endParaRPr lang="es-ES">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title"/>
          </p:nvPr>
        </p:nvSpPr>
        <p:spPr>
          <a:xfrm>
            <a:off x="0" y="642938"/>
            <a:ext cx="8858250" cy="409575"/>
          </a:xfrm>
        </p:spPr>
        <p:txBody>
          <a:bodyPr/>
          <a:lstStyle/>
          <a:p>
            <a:pPr algn="ctr"/>
            <a:r>
              <a:rPr lang="es-ES" sz="2400" b="1" smtClean="0">
                <a:latin typeface="Arial Black" pitchFamily="34" charset="0"/>
              </a:rPr>
              <a:t/>
            </a:r>
            <a:br>
              <a:rPr lang="es-ES" sz="2400" b="1" smtClean="0">
                <a:latin typeface="Arial Black" pitchFamily="34" charset="0"/>
              </a:rPr>
            </a:br>
            <a:r>
              <a:rPr lang="es-AR" sz="2400" b="1" smtClean="0">
                <a:solidFill>
                  <a:schemeClr val="tx1"/>
                </a:solidFill>
                <a:latin typeface="Arial" charset="0"/>
                <a:cs typeface="Arial" charset="0"/>
              </a:rPr>
              <a:t>IMPUTACIÓN AL AÑO FISCAL.</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CASOS ESPECIALES PREVISTOS POR EL ART. 90.2 LIG</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90.2 inc. a)</a:t>
            </a:r>
            <a:endParaRPr lang="es-ES" sz="2400" smtClean="0">
              <a:solidFill>
                <a:schemeClr val="tx1"/>
              </a:solidFill>
              <a:latin typeface="Gill Sans MT"/>
            </a:endParaRPr>
          </a:p>
        </p:txBody>
      </p:sp>
      <p:sp>
        <p:nvSpPr>
          <p:cNvPr id="28674"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8012516-5CEF-4E3F-9200-BF06CF78BEA1}" type="slidenum">
              <a:rPr lang="es-ES">
                <a:cs typeface="Arial" charset="0"/>
              </a:rPr>
              <a:pPr fontAlgn="base">
                <a:spcBef>
                  <a:spcPct val="0"/>
                </a:spcBef>
                <a:spcAft>
                  <a:spcPct val="0"/>
                </a:spcAft>
              </a:pPr>
              <a:t>15</a:t>
            </a:fld>
            <a:endParaRPr lang="es-ES">
              <a:cs typeface="Arial" charset="0"/>
            </a:endParaRPr>
          </a:p>
        </p:txBody>
      </p:sp>
      <p:graphicFrame>
        <p:nvGraphicFramePr>
          <p:cNvPr id="5" name="Marcador de contenido 3">
            <a:extLst>
              <a:ext uri="{FF2B5EF4-FFF2-40B4-BE49-F238E27FC236}"/>
            </a:extLst>
          </p:cNvPr>
          <p:cNvGraphicFramePr>
            <a:graphicFrameLocks noGrp="1"/>
          </p:cNvGraphicFramePr>
          <p:nvPr>
            <p:ph idx="1"/>
          </p:nvPr>
        </p:nvGraphicFramePr>
        <p:xfrm>
          <a:off x="500063" y="1571625"/>
          <a:ext cx="8215312" cy="4503738"/>
        </p:xfrm>
        <a:graphic>
          <a:graphicData uri="http://schemas.openxmlformats.org/drawingml/2006/table">
            <a:tbl>
              <a:tblPr>
                <a:tableStyleId>{5C22544A-7EE6-4342-B048-85BDC9FD1C3A}</a:tableStyleId>
              </a:tblPr>
              <a:tblGrid>
                <a:gridCol w="2396740">
                  <a:extLst>
                    <a:ext uri="{9D8B030D-6E8A-4147-A177-3AD203B41FA5}"/>
                  </a:extLst>
                </a:gridCol>
                <a:gridCol w="843399">
                  <a:extLst>
                    <a:ext uri="{9D8B030D-6E8A-4147-A177-3AD203B41FA5}"/>
                  </a:extLst>
                </a:gridCol>
                <a:gridCol w="817845">
                  <a:extLst>
                    <a:ext uri="{9D8B030D-6E8A-4147-A177-3AD203B41FA5}"/>
                  </a:extLst>
                </a:gridCol>
                <a:gridCol w="741173">
                  <a:extLst>
                    <a:ext uri="{9D8B030D-6E8A-4147-A177-3AD203B41FA5}"/>
                  </a:extLst>
                </a:gridCol>
                <a:gridCol w="741173">
                  <a:extLst>
                    <a:ext uri="{9D8B030D-6E8A-4147-A177-3AD203B41FA5}"/>
                  </a:extLst>
                </a:gridCol>
                <a:gridCol w="741173">
                  <a:extLst>
                    <a:ext uri="{9D8B030D-6E8A-4147-A177-3AD203B41FA5}"/>
                  </a:extLst>
                </a:gridCol>
                <a:gridCol w="741173">
                  <a:extLst>
                    <a:ext uri="{9D8B030D-6E8A-4147-A177-3AD203B41FA5}"/>
                  </a:extLst>
                </a:gridCol>
                <a:gridCol w="741173">
                  <a:extLst>
                    <a:ext uri="{9D8B030D-6E8A-4147-A177-3AD203B41FA5}"/>
                  </a:extLst>
                </a:gridCol>
                <a:gridCol w="451520">
                  <a:extLst>
                    <a:ext uri="{9D8B030D-6E8A-4147-A177-3AD203B41FA5}"/>
                  </a:extLst>
                </a:gridCol>
              </a:tblGrid>
              <a:tr h="249358">
                <a:tc>
                  <a:txBody>
                    <a:bodyPr/>
                    <a:lstStyle/>
                    <a:p>
                      <a:pPr algn="l" fontAlgn="b"/>
                      <a:endParaRPr lang="es-AR" sz="800" b="1" i="0" u="none" strike="noStrike" dirty="0">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OPCIÓN 1:  </a:t>
                      </a:r>
                      <a:endParaRPr lang="es-AR" sz="800" b="1" i="0" u="none" strike="noStrike">
                        <a:solidFill>
                          <a:srgbClr val="000000"/>
                        </a:solidFill>
                        <a:effectLst/>
                        <a:latin typeface="Arial" panose="020B0604020202020204" pitchFamily="34" charset="0"/>
                      </a:endParaRPr>
                    </a:p>
                  </a:txBody>
                  <a:tcPr marL="6534" marR="6534" marT="6534" marB="0" anchor="b"/>
                </a:tc>
                <a:tc gridSpan="7">
                  <a:txBody>
                    <a:bodyPr/>
                    <a:lstStyle/>
                    <a:p>
                      <a:pPr algn="l" fontAlgn="b"/>
                      <a:r>
                        <a:rPr lang="es-AR" sz="800" b="1" u="none" strike="noStrike" dirty="0">
                          <a:effectLst/>
                        </a:rPr>
                        <a:t> LOS INTERESES CORRIDOS NO SE SEGREGAN DEL PRECIO DE VENTA </a:t>
                      </a:r>
                      <a:endParaRPr lang="es-AR" sz="800" b="1" i="0" u="none" strike="noStrike" dirty="0">
                        <a:solidFill>
                          <a:srgbClr val="000000"/>
                        </a:solidFill>
                        <a:effectLst/>
                        <a:latin typeface="Arial" panose="020B0604020202020204" pitchFamily="34" charset="0"/>
                      </a:endParaRPr>
                    </a:p>
                  </a:txBody>
                  <a:tcPr marL="6534" marR="6534" marT="6534"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extLst>
              </a:tr>
              <a:tr h="249358">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gridSpan="6">
                  <a:txBody>
                    <a:bodyPr/>
                    <a:lstStyle/>
                    <a:p>
                      <a:pPr algn="l" fontAlgn="b"/>
                      <a:r>
                        <a:rPr lang="es-AR" sz="800" b="1" u="none" strike="noStrike">
                          <a:effectLst/>
                        </a:rPr>
                        <a:t> TODO EL RESULTADO ES RESULTADO POR ENAJENACIÓN </a:t>
                      </a:r>
                      <a:endParaRPr lang="es-AR" sz="800" b="1" i="0" u="none" strike="noStrike">
                        <a:solidFill>
                          <a:srgbClr val="000000"/>
                        </a:solidFill>
                        <a:effectLst/>
                        <a:latin typeface="Arial" panose="020B0604020202020204" pitchFamily="34" charset="0"/>
                      </a:endParaRPr>
                    </a:p>
                  </a:txBody>
                  <a:tcPr marL="6534" marR="6534" marT="6534"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127716">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OPCIÓN 2: </a:t>
                      </a:r>
                      <a:endParaRPr lang="es-AR" sz="800" b="1" i="0" u="none" strike="noStrike">
                        <a:solidFill>
                          <a:srgbClr val="000000"/>
                        </a:solidFill>
                        <a:effectLst/>
                        <a:latin typeface="Arial" panose="020B0604020202020204" pitchFamily="34" charset="0"/>
                      </a:endParaRPr>
                    </a:p>
                  </a:txBody>
                  <a:tcPr marL="6534" marR="6534" marT="6534" marB="0" anchor="b"/>
                </a:tc>
                <a:tc gridSpan="6">
                  <a:txBody>
                    <a:bodyPr/>
                    <a:lstStyle/>
                    <a:p>
                      <a:pPr algn="l" fontAlgn="b"/>
                      <a:r>
                        <a:rPr lang="es-AR" sz="800" b="1" u="none" strike="noStrike">
                          <a:effectLst/>
                        </a:rPr>
                        <a:t> SEGREGAR LOS NTERESES CORRIDOS DEL PRECIO DE VENTA </a:t>
                      </a:r>
                      <a:endParaRPr lang="es-AR" sz="800" b="1" i="0" u="none" strike="noStrike">
                        <a:solidFill>
                          <a:srgbClr val="000000"/>
                        </a:solidFill>
                        <a:effectLst/>
                        <a:latin typeface="Arial" panose="020B0604020202020204" pitchFamily="34" charset="0"/>
                      </a:endParaRPr>
                    </a:p>
                  </a:txBody>
                  <a:tcPr marL="6534" marR="6534" marT="6534"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gridSpan="5">
                  <a:txBody>
                    <a:bodyPr/>
                    <a:lstStyle/>
                    <a:p>
                      <a:pPr algn="l" fontAlgn="b"/>
                      <a:r>
                        <a:rPr lang="es-AR" sz="800" b="1" u="none" strike="noStrike">
                          <a:effectLst/>
                        </a:rPr>
                        <a:t> PRECIO DE VENTA ES ENTONCES NETO DE INTERESES </a:t>
                      </a:r>
                      <a:endParaRPr lang="es-AR" sz="800" b="1" i="0" u="none" strike="noStrike">
                        <a:solidFill>
                          <a:srgbClr val="000000"/>
                        </a:solidFill>
                        <a:effectLst/>
                        <a:latin typeface="Arial" panose="020B0604020202020204" pitchFamily="34" charset="0"/>
                      </a:endParaRPr>
                    </a:p>
                  </a:txBody>
                  <a:tcPr marL="6534" marR="6534" marT="6534"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127716">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TENDRÉ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gridSpan="6">
                  <a:txBody>
                    <a:bodyPr/>
                    <a:lstStyle/>
                    <a:p>
                      <a:pPr algn="l" fontAlgn="b"/>
                      <a:r>
                        <a:rPr lang="es-AR" sz="800" b="1" u="none" strike="noStrike">
                          <a:effectLst/>
                        </a:rPr>
                        <a:t>   A) UN RESULTADO POR VENTA (MENOR AL CASO ANTERIOR) </a:t>
                      </a:r>
                      <a:endParaRPr lang="es-AR" sz="800" b="1" i="0" u="none" strike="noStrike">
                        <a:solidFill>
                          <a:srgbClr val="000000"/>
                        </a:solidFill>
                        <a:effectLst/>
                        <a:latin typeface="Arial" panose="020B0604020202020204" pitchFamily="34" charset="0"/>
                      </a:endParaRPr>
                    </a:p>
                  </a:txBody>
                  <a:tcPr marL="6534" marR="6534" marT="6534"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gridSpan="4">
                  <a:txBody>
                    <a:bodyPr/>
                    <a:lstStyle/>
                    <a:p>
                      <a:pPr algn="l" fontAlgn="b"/>
                      <a:r>
                        <a:rPr lang="es-AR" sz="800" b="1" u="none" strike="noStrike">
                          <a:effectLst/>
                        </a:rPr>
                        <a:t>   B) UN RESULTADO POR RENDIMIENTOS </a:t>
                      </a:r>
                      <a:endParaRPr lang="es-AR" sz="800" b="1" i="0" u="none" strike="noStrike">
                        <a:solidFill>
                          <a:srgbClr val="000000"/>
                        </a:solidFill>
                        <a:effectLst/>
                        <a:latin typeface="Arial" panose="020B0604020202020204" pitchFamily="34" charset="0"/>
                      </a:endParaRPr>
                    </a:p>
                  </a:txBody>
                  <a:tcPr marL="6534" marR="6534" marT="6534" marB="0" anchor="b"/>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127716">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PRECIO DE COSTO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1.000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PRECIO DE VENTA:</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1.500 </a:t>
                      </a:r>
                      <a:endParaRPr lang="es-AR" sz="800" b="1" i="0" u="none" strike="noStrike">
                        <a:solidFill>
                          <a:srgbClr val="000000"/>
                        </a:solidFill>
                        <a:effectLst/>
                        <a:latin typeface="Arial" panose="020B0604020202020204" pitchFamily="34" charset="0"/>
                      </a:endParaRPr>
                    </a:p>
                  </a:txBody>
                  <a:tcPr marL="6534" marR="6534" marT="6534" marB="0" anchor="b"/>
                </a:tc>
                <a:tc gridSpan="5">
                  <a:txBody>
                    <a:bodyPr/>
                    <a:lstStyle/>
                    <a:p>
                      <a:pPr algn="l" fontAlgn="b"/>
                      <a:r>
                        <a:rPr lang="es-AR" sz="800" b="1" u="none" strike="noStrike">
                          <a:effectLst/>
                        </a:rPr>
                        <a:t> (INCLUYE INTERESES CORRIDOS POR $ 200) </a:t>
                      </a:r>
                      <a:endParaRPr lang="es-AR" sz="800" b="1" i="0" u="none" strike="noStrike">
                        <a:solidFill>
                          <a:srgbClr val="000000"/>
                        </a:solidFill>
                        <a:effectLst/>
                        <a:latin typeface="Arial" panose="020B0604020202020204" pitchFamily="34" charset="0"/>
                      </a:endParaRPr>
                    </a:p>
                  </a:txBody>
                  <a:tcPr marL="6534" marR="6534" marT="6534"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127716">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ctr" fontAlgn="b"/>
                      <a:r>
                        <a:rPr lang="es-AR" sz="800" b="1" u="none" strike="noStrike">
                          <a:effectLst/>
                        </a:rPr>
                        <a:t> OPCIÓN 1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ctr" fontAlgn="b"/>
                      <a:r>
                        <a:rPr lang="es-AR" sz="800" b="1" u="none" strike="noStrike">
                          <a:effectLst/>
                        </a:rPr>
                        <a:t> OPCIÓN 2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PRECIO DE VENTA</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1.500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1.500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dirty="0">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MENOS INTERESES</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(200)</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SUBTOTAL</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1.500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1.300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COSTO COMPUTABLE</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(1.000)</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(1.000)</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RESULTADO POR ENAJENACION</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500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300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RESULTADO POR INTERESES</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200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0" i="0" u="none" strike="noStrike">
                        <a:solidFill>
                          <a:srgbClr val="000000"/>
                        </a:solidFill>
                        <a:effectLst/>
                        <a:latin typeface="Arial" panose="020B0604020202020204" pitchFamily="34" charset="0"/>
                      </a:endParaRPr>
                    </a:p>
                  </a:txBody>
                  <a:tcPr marL="6534" marR="6534" marT="6534" marB="0" anchor="b"/>
                </a:tc>
                <a:extLst>
                  <a:ext uri="{0D108BD9-81ED-4DB2-BD59-A6C34878D82A}"/>
                </a:extLst>
              </a:tr>
              <a:tr h="249358">
                <a:tc>
                  <a:txBody>
                    <a:bodyPr/>
                    <a:lstStyle/>
                    <a:p>
                      <a:pPr algn="l" fontAlgn="b"/>
                      <a:r>
                        <a:rPr lang="es-AR" sz="800" b="1" u="none" strike="noStrike">
                          <a:effectLst/>
                        </a:rPr>
                        <a:t>RESULTADO TOTAL</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500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a:effectLst/>
                        </a:rPr>
                        <a:t>              500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b="1" u="none" strike="noStrike" dirty="0">
                          <a:effectLst/>
                        </a:rPr>
                        <a:t> </a:t>
                      </a:r>
                      <a:endParaRPr lang="es-AR" sz="800" b="1" i="0" u="none" strike="noStrike" dirty="0">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dirty="0">
                          <a:effectLst/>
                        </a:rPr>
                        <a:t> </a:t>
                      </a:r>
                      <a:endParaRPr lang="es-AR" sz="800" b="1" i="0" u="none" strike="noStrike" dirty="0">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a:effectLst/>
                        </a:rPr>
                        <a:t> </a:t>
                      </a:r>
                      <a:endParaRPr lang="es-AR" sz="800" b="1" i="0" u="none" strike="noStrike">
                        <a:solidFill>
                          <a:srgbClr val="000000"/>
                        </a:solidFill>
                        <a:effectLst/>
                        <a:latin typeface="Arial" panose="020B0604020202020204" pitchFamily="34" charset="0"/>
                      </a:endParaRPr>
                    </a:p>
                  </a:txBody>
                  <a:tcPr marL="6534" marR="6534" marT="6534" marB="0" anchor="b"/>
                </a:tc>
                <a:tc>
                  <a:txBody>
                    <a:bodyPr/>
                    <a:lstStyle/>
                    <a:p>
                      <a:pPr algn="l" fontAlgn="b"/>
                      <a:r>
                        <a:rPr lang="es-AR" sz="800" u="none" strike="noStrike" dirty="0">
                          <a:effectLst/>
                        </a:rPr>
                        <a:t> </a:t>
                      </a:r>
                      <a:endParaRPr lang="es-AR" sz="800" b="0" i="0" u="none" strike="noStrike" dirty="0">
                        <a:solidFill>
                          <a:srgbClr val="000000"/>
                        </a:solidFill>
                        <a:effectLst/>
                        <a:latin typeface="Arial" panose="020B0604020202020204" pitchFamily="34" charset="0"/>
                      </a:endParaRPr>
                    </a:p>
                  </a:txBody>
                  <a:tcPr marL="6534" marR="6534" marT="6534" marB="0" anchor="b"/>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a:xfrm>
            <a:off x="107950" y="714375"/>
            <a:ext cx="8858250" cy="785813"/>
          </a:xfrm>
        </p:spPr>
        <p:txBody>
          <a:bodyPr/>
          <a:lstStyle/>
          <a:p>
            <a:pPr algn="ctr"/>
            <a:r>
              <a:rPr lang="es-AR" sz="2400" b="1" smtClean="0">
                <a:solidFill>
                  <a:schemeClr val="tx1"/>
                </a:solidFill>
                <a:latin typeface="Arial" charset="0"/>
                <a:cs typeface="Arial" charset="0"/>
              </a:rPr>
              <a:t>IMPUTACIÓN AL AÑO FISCAL.</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CASOS ESPECIALES PREVISTOS POR EL ART. 90.2 LIG</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90.2 inc. b)</a:t>
            </a:r>
            <a:endParaRPr lang="es-ES" sz="2400" smtClean="0">
              <a:solidFill>
                <a:schemeClr val="tx1"/>
              </a:solidFill>
              <a:latin typeface="Gill Sans MT"/>
            </a:endParaRPr>
          </a:p>
        </p:txBody>
      </p:sp>
      <p:sp>
        <p:nvSpPr>
          <p:cNvPr id="3" name="2 Marcador de contenido"/>
          <p:cNvSpPr>
            <a:spLocks noGrp="1"/>
          </p:cNvSpPr>
          <p:nvPr>
            <p:ph idx="1"/>
          </p:nvPr>
        </p:nvSpPr>
        <p:spPr>
          <a:xfrm>
            <a:off x="214313" y="1785938"/>
            <a:ext cx="8286750" cy="4643437"/>
          </a:xfrm>
        </p:spPr>
        <p:txBody>
          <a:bodyPr rtlCol="0">
            <a:normAutofit fontScale="92500" lnSpcReduction="20000"/>
          </a:bodyPr>
          <a:lstStyle/>
          <a:p>
            <a:pPr marL="0" indent="0" algn="just" fontAlgn="auto">
              <a:spcAft>
                <a:spcPts val="0"/>
              </a:spcAft>
              <a:buFont typeface="Arial" pitchFamily="34" charset="0"/>
              <a:buNone/>
              <a:defRPr/>
            </a:pPr>
            <a:r>
              <a:rPr lang="es-ES" sz="2000" b="1" u="sng" dirty="0" smtClean="0">
                <a:solidFill>
                  <a:schemeClr val="accent1">
                    <a:lumMod val="50000"/>
                  </a:schemeClr>
                </a:solidFill>
                <a:latin typeface="Arial" panose="020B0604020202020204" pitchFamily="34" charset="0"/>
                <a:cs typeface="Arial" panose="020B0604020202020204" pitchFamily="34" charset="0"/>
              </a:rPr>
              <a:t>90.2. INCISO B): SI SE </a:t>
            </a:r>
            <a:r>
              <a:rPr lang="es-ES" sz="2000" b="1" u="sng" dirty="0" smtClean="0">
                <a:solidFill>
                  <a:srgbClr val="FF0000"/>
                </a:solidFill>
                <a:latin typeface="Arial" panose="020B0604020202020204" pitchFamily="34" charset="0"/>
                <a:cs typeface="Arial" panose="020B0604020202020204" pitchFamily="34" charset="0"/>
              </a:rPr>
              <a:t>ADQUIERE</a:t>
            </a:r>
            <a:r>
              <a:rPr lang="es-ES" sz="2000" b="1" u="sng" dirty="0" smtClean="0">
                <a:solidFill>
                  <a:schemeClr val="accent1">
                    <a:lumMod val="50000"/>
                  </a:schemeClr>
                </a:solidFill>
                <a:latin typeface="Arial" panose="020B0604020202020204" pitchFamily="34" charset="0"/>
                <a:cs typeface="Arial" panose="020B0604020202020204" pitchFamily="34" charset="0"/>
              </a:rPr>
              <a:t> UN VALOR, SEA QUE COTICE O NO EN BOLSAS O MERCADOS, </a:t>
            </a:r>
            <a:r>
              <a:rPr lang="es-ES" sz="2000" b="1" u="sng" dirty="0" smtClean="0">
                <a:solidFill>
                  <a:srgbClr val="FF0000"/>
                </a:solidFill>
                <a:latin typeface="Arial" panose="020B0604020202020204" pitchFamily="34" charset="0"/>
                <a:cs typeface="Arial" panose="020B0604020202020204" pitchFamily="34" charset="0"/>
              </a:rPr>
              <a:t>QUE CONTENGA INTERESES CORRIDOS </a:t>
            </a:r>
            <a:r>
              <a:rPr lang="es-ES" sz="2000" b="1" u="sng" dirty="0" smtClean="0">
                <a:solidFill>
                  <a:schemeClr val="accent1">
                    <a:lumMod val="50000"/>
                  </a:schemeClr>
                </a:solidFill>
                <a:latin typeface="Arial" panose="020B0604020202020204" pitchFamily="34" charset="0"/>
                <a:cs typeface="Arial" panose="020B0604020202020204" pitchFamily="34" charset="0"/>
              </a:rPr>
              <a:t>DESDE LA EMISIÓN O DESDE LA FECHA DE PAGO DE PAGO DE LA ÚLTIMA CUOTA DE INTERÉS</a:t>
            </a:r>
            <a:r>
              <a:rPr lang="es-AR" sz="2000" dirty="0" smtClean="0">
                <a:solidFill>
                  <a:schemeClr val="accent1">
                    <a:lumMod val="50000"/>
                  </a:schemeClr>
                </a:solidFill>
                <a:latin typeface="Arial" panose="020B0604020202020204" pitchFamily="34" charset="0"/>
                <a:cs typeface="Arial" panose="020B0604020202020204" pitchFamily="34" charset="0"/>
              </a:rPr>
              <a:t> </a:t>
            </a:r>
            <a:r>
              <a:rPr lang="es-AR" sz="2000" dirty="0" smtClean="0">
                <a:solidFill>
                  <a:schemeClr val="accent1">
                    <a:lumMod val="50000"/>
                  </a:schemeClr>
                </a:solidFill>
              </a:rPr>
              <a:t>.</a:t>
            </a:r>
          </a:p>
          <a:p>
            <a:pPr marL="457200" lvl="1" indent="0" algn="just" fontAlgn="auto">
              <a:spcAft>
                <a:spcPts val="0"/>
              </a:spcAft>
              <a:buFont typeface="Arial" pitchFamily="34" charset="0"/>
              <a:buNone/>
              <a:defRPr/>
            </a:pPr>
            <a:endParaRPr lang="es-AR" sz="2000" dirty="0" smtClean="0">
              <a:latin typeface="Arial" panose="020B0604020202020204" pitchFamily="34" charset="0"/>
              <a:cs typeface="Arial" panose="020B0604020202020204" pitchFamily="34" charset="0"/>
            </a:endParaRPr>
          </a:p>
          <a:p>
            <a:pPr marL="457200" lvl="1" indent="0" algn="just" fontAlgn="auto">
              <a:spcAft>
                <a:spcPts val="0"/>
              </a:spcAft>
              <a:buFont typeface="Arial" pitchFamily="34" charset="0"/>
              <a:buNone/>
              <a:defRPr/>
            </a:pPr>
            <a:r>
              <a:rPr lang="es-AR" sz="2000" b="1" u="sng" dirty="0" smtClean="0">
                <a:latin typeface="Arial" panose="020B0604020202020204" pitchFamily="34" charset="0"/>
                <a:cs typeface="Arial" panose="020B0604020202020204" pitchFamily="34" charset="0"/>
              </a:rPr>
              <a:t>OPCION 1</a:t>
            </a:r>
            <a:r>
              <a:rPr lang="es-AR" sz="2000" b="1" u="sng" dirty="0" smtClean="0">
                <a:solidFill>
                  <a:schemeClr val="accent6">
                    <a:lumMod val="50000"/>
                  </a:schemeClr>
                </a:solidFill>
                <a:latin typeface="Arial" panose="020B0604020202020204" pitchFamily="34" charset="0"/>
                <a:cs typeface="Arial" panose="020B0604020202020204" pitchFamily="34" charset="0"/>
              </a:rPr>
              <a:t>:</a:t>
            </a:r>
            <a:r>
              <a:rPr lang="es-AR" sz="2000" b="1" dirty="0" smtClean="0">
                <a:solidFill>
                  <a:schemeClr val="accent6">
                    <a:lumMod val="50000"/>
                  </a:schemeClr>
                </a:solidFill>
                <a:latin typeface="Arial" panose="020B0604020202020204" pitchFamily="34" charset="0"/>
                <a:cs typeface="Arial" panose="020B0604020202020204" pitchFamily="34" charset="0"/>
              </a:rPr>
              <a:t> NO SEGREGAR LOS INTERES CORRIDOS.</a:t>
            </a:r>
          </a:p>
          <a:p>
            <a:pPr marL="1828800" lvl="4" indent="0" algn="just" fontAlgn="auto">
              <a:spcAft>
                <a:spcPts val="0"/>
              </a:spcAft>
              <a:buFont typeface="Arial" pitchFamily="34" charset="0"/>
              <a:buNone/>
              <a:defRPr/>
            </a:pPr>
            <a:r>
              <a:rPr lang="es-AR" dirty="0" smtClean="0">
                <a:latin typeface="Arial" panose="020B0604020202020204" pitchFamily="34" charset="0"/>
                <a:cs typeface="Arial" panose="020B0604020202020204" pitchFamily="34" charset="0"/>
              </a:rPr>
              <a:t>CUANDO ENAJENE</a:t>
            </a:r>
            <a:r>
              <a:rPr lang="es-AR" dirty="0" smtClean="0">
                <a:latin typeface="Arial" panose="020B0604020202020204" pitchFamily="34" charset="0"/>
                <a:cs typeface="Arial" panose="020B0604020202020204" pitchFamily="34" charset="0"/>
                <a:sym typeface="Wingdings" pitchFamily="2" charset="2"/>
              </a:rPr>
              <a:t> COSTO COMPUTABLE = VALOR DE ADQUISICIÓN.</a:t>
            </a:r>
          </a:p>
          <a:p>
            <a:pPr marL="457200" lvl="1" indent="0" algn="just" fontAlgn="auto">
              <a:spcAft>
                <a:spcPts val="0"/>
              </a:spcAft>
              <a:buFont typeface="Arial" pitchFamily="34" charset="0"/>
              <a:buNone/>
              <a:defRPr/>
            </a:pPr>
            <a:endParaRPr lang="es-AR" sz="2600" dirty="0" smtClean="0">
              <a:latin typeface="Arial" panose="020B0604020202020204" pitchFamily="34" charset="0"/>
              <a:cs typeface="Arial" panose="020B0604020202020204" pitchFamily="34" charset="0"/>
              <a:sym typeface="Wingdings" pitchFamily="2" charset="2"/>
            </a:endParaRPr>
          </a:p>
          <a:p>
            <a:pPr marL="457200" lvl="1" indent="0" algn="just" fontAlgn="auto">
              <a:spcAft>
                <a:spcPts val="0"/>
              </a:spcAft>
              <a:buFont typeface="Arial" pitchFamily="34" charset="0"/>
              <a:buNone/>
              <a:defRPr/>
            </a:pPr>
            <a:r>
              <a:rPr lang="es-AR" sz="2000" b="1" u="sng" dirty="0" smtClean="0">
                <a:latin typeface="Arial" panose="020B0604020202020204" pitchFamily="34" charset="0"/>
                <a:cs typeface="Arial" panose="020B0604020202020204" pitchFamily="34" charset="0"/>
                <a:sym typeface="Wingdings" pitchFamily="2" charset="2"/>
              </a:rPr>
              <a:t>OPCIÓN 2:</a:t>
            </a:r>
            <a:r>
              <a:rPr lang="es-AR" sz="2000" dirty="0" smtClean="0">
                <a:latin typeface="Arial" panose="020B0604020202020204" pitchFamily="34" charset="0"/>
                <a:cs typeface="Arial" panose="020B0604020202020204" pitchFamily="34" charset="0"/>
                <a:sym typeface="Wingdings" pitchFamily="2" charset="2"/>
              </a:rPr>
              <a:t> </a:t>
            </a:r>
            <a:r>
              <a:rPr lang="es-AR" sz="2000" b="1" dirty="0" smtClean="0">
                <a:solidFill>
                  <a:schemeClr val="accent6">
                    <a:lumMod val="50000"/>
                  </a:schemeClr>
                </a:solidFill>
                <a:latin typeface="Arial" panose="020B0604020202020204" pitchFamily="34" charset="0"/>
                <a:cs typeface="Arial" panose="020B0604020202020204" pitchFamily="34" charset="0"/>
                <a:sym typeface="Wingdings" pitchFamily="2" charset="2"/>
              </a:rPr>
              <a:t>SEGREGAR LOS INTERES CORRIDOS AL MOMENTO DE LA       COMPRA.</a:t>
            </a:r>
          </a:p>
          <a:p>
            <a:pPr marL="1828800" lvl="4" indent="0" algn="just" fontAlgn="auto">
              <a:spcAft>
                <a:spcPts val="0"/>
              </a:spcAft>
              <a:buFont typeface="Arial" pitchFamily="34" charset="0"/>
              <a:buNone/>
              <a:defRPr/>
            </a:pPr>
            <a:r>
              <a:rPr lang="es-AR" b="1" dirty="0" smtClean="0">
                <a:solidFill>
                  <a:schemeClr val="accent6">
                    <a:lumMod val="50000"/>
                  </a:schemeClr>
                </a:solidFill>
                <a:latin typeface="Arial" panose="020B0604020202020204" pitchFamily="34" charset="0"/>
                <a:cs typeface="Arial" panose="020B0604020202020204" pitchFamily="34" charset="0"/>
                <a:sym typeface="Wingdings" pitchFamily="2" charset="2"/>
              </a:rPr>
              <a:t>SE RESTAN DEL PRIMER COBRO.</a:t>
            </a:r>
          </a:p>
          <a:p>
            <a:pPr marL="1828800" lvl="4" indent="0" algn="just" fontAlgn="auto">
              <a:spcAft>
                <a:spcPts val="0"/>
              </a:spcAft>
              <a:buFont typeface="Arial" pitchFamily="34" charset="0"/>
              <a:buNone/>
              <a:defRPr/>
            </a:pPr>
            <a:r>
              <a:rPr lang="es-AR" dirty="0" smtClean="0">
                <a:latin typeface="Arial" panose="020B0604020202020204" pitchFamily="34" charset="0"/>
                <a:cs typeface="Arial" panose="020B0604020202020204" pitchFamily="34" charset="0"/>
                <a:sym typeface="Wingdings" pitchFamily="2" charset="2"/>
              </a:rPr>
              <a:t>COSTO COMPUTABLE= VALOR DE COSTO NETO DE INTERESES.</a:t>
            </a:r>
            <a:endParaRPr lang="es-AR" dirty="0" smtClean="0">
              <a:latin typeface="Arial" panose="020B0604020202020204" pitchFamily="34" charset="0"/>
              <a:cs typeface="Arial" panose="020B0604020202020204" pitchFamily="34" charset="0"/>
            </a:endParaRPr>
          </a:p>
          <a:p>
            <a:pPr marL="457200" lvl="1" indent="0" algn="just" fontAlgn="auto">
              <a:spcAft>
                <a:spcPts val="0"/>
              </a:spcAft>
              <a:buFont typeface="Arial" pitchFamily="34" charset="0"/>
              <a:buNone/>
              <a:defRPr/>
            </a:pPr>
            <a:r>
              <a:rPr lang="es-AR" sz="2000" dirty="0" smtClean="0">
                <a:latin typeface="Arial" panose="020B0604020202020204" pitchFamily="34" charset="0"/>
                <a:cs typeface="Arial" panose="020B0604020202020204" pitchFamily="34" charset="0"/>
              </a:rPr>
              <a:t> </a:t>
            </a:r>
          </a:p>
          <a:p>
            <a:pPr marL="457200" lvl="1" indent="0" algn="just" fontAlgn="auto">
              <a:spcAft>
                <a:spcPts val="0"/>
              </a:spcAft>
              <a:buFont typeface="Arial" pitchFamily="34" charset="0"/>
              <a:buNone/>
              <a:defRPr/>
            </a:pPr>
            <a:r>
              <a:rPr lang="es-AR" sz="2000" b="1" dirty="0" smtClean="0">
                <a:solidFill>
                  <a:srgbClr val="FF0000"/>
                </a:solidFill>
                <a:latin typeface="Arial" panose="020B0604020202020204" pitchFamily="34" charset="0"/>
                <a:cs typeface="Arial" panose="020B0604020202020204" pitchFamily="34" charset="0"/>
              </a:rPr>
              <a:t>CONDICIÓN DE UNIFORMIDAD: </a:t>
            </a:r>
            <a:r>
              <a:rPr lang="es-AR" sz="2000" dirty="0" smtClean="0">
                <a:latin typeface="Arial" panose="020B0604020202020204" pitchFamily="34" charset="0"/>
                <a:cs typeface="Arial" panose="020B0604020202020204" pitchFamily="34" charset="0"/>
              </a:rPr>
              <a:t>la opción debe ser ejercida sobre la totalidad de las inversiones respectivas y mantenerse por 5 años</a:t>
            </a:r>
          </a:p>
          <a:p>
            <a:pPr fontAlgn="auto">
              <a:spcAft>
                <a:spcPts val="0"/>
              </a:spcAft>
              <a:buFont typeface="Arial" pitchFamily="34" charset="0"/>
              <a:buChar char="•"/>
              <a:defRPr/>
            </a:pPr>
            <a:endParaRPr lang="es-ES" dirty="0"/>
          </a:p>
        </p:txBody>
      </p:sp>
      <p:sp>
        <p:nvSpPr>
          <p:cNvPr id="2969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FFEBB69-D16D-4887-815E-5AF76DB5C5C4}" type="slidenum">
              <a:rPr lang="es-ES">
                <a:cs typeface="Arial" charset="0"/>
              </a:rPr>
              <a:pPr fontAlgn="base">
                <a:spcBef>
                  <a:spcPct val="0"/>
                </a:spcBef>
                <a:spcAft>
                  <a:spcPct val="0"/>
                </a:spcAft>
              </a:pPr>
              <a:t>16</a:t>
            </a:fld>
            <a:endParaRPr lang="es-ES">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title"/>
          </p:nvPr>
        </p:nvSpPr>
        <p:spPr>
          <a:xfrm>
            <a:off x="0" y="714375"/>
            <a:ext cx="8858250" cy="714375"/>
          </a:xfrm>
        </p:spPr>
        <p:txBody>
          <a:bodyPr/>
          <a:lstStyle/>
          <a:p>
            <a:pPr algn="ctr"/>
            <a:r>
              <a:rPr lang="es-ES" sz="2400" b="1" smtClean="0">
                <a:latin typeface="Arial Black" pitchFamily="34" charset="0"/>
              </a:rPr>
              <a:t/>
            </a:r>
            <a:br>
              <a:rPr lang="es-ES" sz="2400" b="1" smtClean="0">
                <a:latin typeface="Arial Black" pitchFamily="34" charset="0"/>
              </a:rPr>
            </a:br>
            <a:r>
              <a:rPr lang="es-AR" sz="2400" b="1" smtClean="0">
                <a:solidFill>
                  <a:schemeClr val="tx1"/>
                </a:solidFill>
                <a:latin typeface="Arial" charset="0"/>
                <a:cs typeface="Arial" charset="0"/>
              </a:rPr>
              <a:t>IMPUTACIÓN AL AÑO FISCAL.</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CASOS ESPECIALES PREVISTOS POR EL ART. 90.2 LIG</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90.2 inc. b)</a:t>
            </a:r>
            <a:r>
              <a:rPr lang="es-ES" sz="2400" smtClean="0">
                <a:solidFill>
                  <a:schemeClr val="tx2"/>
                </a:solidFill>
                <a:latin typeface="Arial Black" pitchFamily="34" charset="0"/>
              </a:rPr>
              <a:t/>
            </a:r>
            <a:br>
              <a:rPr lang="es-ES" sz="2400" smtClean="0">
                <a:solidFill>
                  <a:schemeClr val="tx2"/>
                </a:solidFill>
                <a:latin typeface="Arial Black" pitchFamily="34" charset="0"/>
              </a:rPr>
            </a:br>
            <a:endParaRPr lang="es-ES" sz="2400" smtClean="0">
              <a:solidFill>
                <a:schemeClr val="tx2"/>
              </a:solidFill>
              <a:latin typeface="Arial Black" pitchFamily="34" charset="0"/>
            </a:endParaRPr>
          </a:p>
        </p:txBody>
      </p:sp>
      <p:sp>
        <p:nvSpPr>
          <p:cNvPr id="30722"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9E48675-997B-4B85-945B-A002F43093C7}" type="slidenum">
              <a:rPr lang="es-ES">
                <a:cs typeface="Arial" charset="0"/>
              </a:rPr>
              <a:pPr fontAlgn="base">
                <a:spcBef>
                  <a:spcPct val="0"/>
                </a:spcBef>
                <a:spcAft>
                  <a:spcPct val="0"/>
                </a:spcAft>
              </a:pPr>
              <a:t>17</a:t>
            </a:fld>
            <a:endParaRPr lang="es-ES">
              <a:cs typeface="Arial" charset="0"/>
            </a:endParaRPr>
          </a:p>
        </p:txBody>
      </p:sp>
      <p:graphicFrame>
        <p:nvGraphicFramePr>
          <p:cNvPr id="6" name="Marcador de contenido 3">
            <a:extLst>
              <a:ext uri="{FF2B5EF4-FFF2-40B4-BE49-F238E27FC236}"/>
            </a:extLst>
          </p:cNvPr>
          <p:cNvGraphicFramePr>
            <a:graphicFrameLocks noGrp="1"/>
          </p:cNvGraphicFramePr>
          <p:nvPr>
            <p:ph idx="1"/>
          </p:nvPr>
        </p:nvGraphicFramePr>
        <p:xfrm>
          <a:off x="500063" y="1662113"/>
          <a:ext cx="8072437" cy="4624387"/>
        </p:xfrm>
        <a:graphic>
          <a:graphicData uri="http://schemas.openxmlformats.org/drawingml/2006/table">
            <a:tbl>
              <a:tblPr>
                <a:tableStyleId>{5C22544A-7EE6-4342-B048-85BDC9FD1C3A}</a:tableStyleId>
              </a:tblPr>
              <a:tblGrid>
                <a:gridCol w="510610">
                  <a:extLst>
                    <a:ext uri="{9D8B030D-6E8A-4147-A177-3AD203B41FA5}"/>
                  </a:extLst>
                </a:gridCol>
                <a:gridCol w="1759779">
                  <a:extLst>
                    <a:ext uri="{9D8B030D-6E8A-4147-A177-3AD203B41FA5}"/>
                  </a:extLst>
                </a:gridCol>
                <a:gridCol w="923960">
                  <a:extLst>
                    <a:ext uri="{9D8B030D-6E8A-4147-A177-3AD203B41FA5}"/>
                  </a:extLst>
                </a:gridCol>
                <a:gridCol w="911803">
                  <a:extLst>
                    <a:ext uri="{9D8B030D-6E8A-4147-A177-3AD203B41FA5}"/>
                  </a:extLst>
                </a:gridCol>
                <a:gridCol w="793268">
                  <a:extLst>
                    <a:ext uri="{9D8B030D-6E8A-4147-A177-3AD203B41FA5}"/>
                  </a:extLst>
                </a:gridCol>
                <a:gridCol w="793268">
                  <a:extLst>
                    <a:ext uri="{9D8B030D-6E8A-4147-A177-3AD203B41FA5}"/>
                  </a:extLst>
                </a:gridCol>
                <a:gridCol w="793268">
                  <a:extLst>
                    <a:ext uri="{9D8B030D-6E8A-4147-A177-3AD203B41FA5}"/>
                  </a:extLst>
                </a:gridCol>
                <a:gridCol w="793268">
                  <a:extLst>
                    <a:ext uri="{9D8B030D-6E8A-4147-A177-3AD203B41FA5}"/>
                  </a:extLst>
                </a:gridCol>
                <a:gridCol w="793268">
                  <a:extLst>
                    <a:ext uri="{9D8B030D-6E8A-4147-A177-3AD203B41FA5}"/>
                  </a:extLst>
                </a:gridCol>
              </a:tblGrid>
              <a:tr h="164610">
                <a:tc gridSpan="2">
                  <a:txBody>
                    <a:bodyPr/>
                    <a:lstStyle/>
                    <a:p>
                      <a:pPr algn="l" fontAlgn="b"/>
                      <a:r>
                        <a:rPr lang="es-AR" sz="1100" b="1" u="none" strike="noStrike" dirty="0">
                          <a:effectLst/>
                        </a:rPr>
                        <a:t>EJEMPLO</a:t>
                      </a:r>
                      <a:endParaRPr lang="es-AR" sz="1100" b="1" i="0" u="none" strike="noStrike" dirty="0">
                        <a:solidFill>
                          <a:srgbClr val="000000"/>
                        </a:solidFill>
                        <a:effectLst/>
                        <a:latin typeface="Arial" panose="020B0604020202020204" pitchFamily="34" charset="0"/>
                      </a:endParaRPr>
                    </a:p>
                  </a:txBody>
                  <a:tcPr marL="7664" marR="7664" marT="7664" marB="0" anchor="b"/>
                </a:tc>
                <a:tc hMerge="1">
                  <a:txBody>
                    <a:bodyPr/>
                    <a:lstStyle/>
                    <a:p>
                      <a:endParaRPr lang="es-AR"/>
                    </a:p>
                  </a:txBody>
                  <a:tcPr/>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r>
                        <a:rPr lang="es-AR" sz="1100" b="1" u="none" strike="noStrike" dirty="0">
                          <a:effectLst/>
                        </a:rPr>
                        <a:t>M1</a:t>
                      </a:r>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VALOR DE COMPRA:</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1.200 </a:t>
                      </a:r>
                      <a:endParaRPr lang="es-AR" sz="1100" b="1" i="0" u="none" strike="noStrike">
                        <a:solidFill>
                          <a:srgbClr val="000000"/>
                        </a:solidFill>
                        <a:effectLst/>
                        <a:latin typeface="Arial" panose="020B0604020202020204" pitchFamily="34" charset="0"/>
                      </a:endParaRPr>
                    </a:p>
                  </a:txBody>
                  <a:tcPr marL="7664" marR="7664" marT="7664" marB="0" anchor="b"/>
                </a:tc>
                <a:tc gridSpan="5">
                  <a:txBody>
                    <a:bodyPr/>
                    <a:lstStyle/>
                    <a:p>
                      <a:pPr algn="l" fontAlgn="b"/>
                      <a:r>
                        <a:rPr lang="es-AR" sz="1100" b="1" u="none" strike="noStrike">
                          <a:effectLst/>
                        </a:rPr>
                        <a:t> (INCLUYE INTERESES CORRIDOS POR $ 200) </a:t>
                      </a:r>
                      <a:endParaRPr lang="es-AR" sz="1100" b="1" i="0" u="none" strike="noStrike">
                        <a:solidFill>
                          <a:srgbClr val="000000"/>
                        </a:solidFill>
                        <a:effectLst/>
                        <a:latin typeface="Arial" panose="020B0604020202020204" pitchFamily="34" charset="0"/>
                      </a:endParaRPr>
                    </a:p>
                  </a:txBody>
                  <a:tcPr marL="7664" marR="7664" marT="7664"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extLst>
                  <a:ext uri="{0D108BD9-81ED-4DB2-BD59-A6C34878D82A}"/>
                </a:extLst>
              </a:tr>
              <a:tr h="164610">
                <a:tc>
                  <a:txBody>
                    <a:bodyPr/>
                    <a:lstStyle/>
                    <a:p>
                      <a:pPr algn="l" fontAlgn="b"/>
                      <a:r>
                        <a:rPr lang="es-AR" sz="1100" b="1" u="none" strike="noStrike">
                          <a:effectLst/>
                        </a:rPr>
                        <a:t>M2</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COBRO INTERESES</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300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r>
                        <a:rPr lang="es-AR" sz="1100" b="1" u="none" strike="noStrike">
                          <a:effectLst/>
                        </a:rPr>
                        <a:t>M3</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VENDO</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dirty="0">
                          <a:effectLst/>
                        </a:rPr>
                        <a:t>            1.700 </a:t>
                      </a:r>
                      <a:endParaRPr lang="es-AR" sz="1100" b="1" i="0" u="none" strike="noStrike" dirty="0">
                        <a:solidFill>
                          <a:srgbClr val="000000"/>
                        </a:solidFill>
                        <a:effectLst/>
                        <a:latin typeface="Arial" panose="020B0604020202020204" pitchFamily="34" charset="0"/>
                      </a:endParaRPr>
                    </a:p>
                  </a:txBody>
                  <a:tcPr marL="7664" marR="7664" marT="7664" marB="0" anchor="b"/>
                </a:tc>
                <a:tc gridSpan="3">
                  <a:txBody>
                    <a:bodyPr/>
                    <a:lstStyle/>
                    <a:p>
                      <a:pPr algn="l" fontAlgn="b"/>
                      <a:r>
                        <a:rPr lang="es-AR" sz="1100" b="1" u="none" strike="noStrike">
                          <a:effectLst/>
                        </a:rPr>
                        <a:t> (SIN INTERESES CORRIDOS) </a:t>
                      </a:r>
                      <a:endParaRPr lang="es-AR" sz="1100" b="1" i="0" u="none" strike="noStrike">
                        <a:solidFill>
                          <a:srgbClr val="000000"/>
                        </a:solidFill>
                        <a:effectLst/>
                        <a:latin typeface="Arial" panose="020B0604020202020204" pitchFamily="34" charset="0"/>
                      </a:endParaRPr>
                    </a:p>
                  </a:txBody>
                  <a:tcPr marL="7664" marR="7664" marT="7664" marB="0" anchor="b"/>
                </a:tc>
                <a:tc hMerge="1">
                  <a:txBody>
                    <a:bodyPr/>
                    <a:lstStyle/>
                    <a:p>
                      <a:endParaRPr lang="es-AR"/>
                    </a:p>
                  </a:txBody>
                  <a:tcPr/>
                </a:tc>
                <a:tc hMerge="1">
                  <a:txBody>
                    <a:bodyPr/>
                    <a:lstStyle/>
                    <a:p>
                      <a:endParaRPr lang="es-AR"/>
                    </a:p>
                  </a:txBody>
                  <a:tcPr/>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OPCIÓN 1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OPCIÓN 2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rowSpan="3">
                  <a:txBody>
                    <a:bodyPr/>
                    <a:lstStyle/>
                    <a:p>
                      <a:pPr algn="ctr" fontAlgn="ctr"/>
                      <a:r>
                        <a:rPr lang="es-AR" sz="1100" b="1" u="none" strike="noStrike">
                          <a:effectLst/>
                        </a:rPr>
                        <a:t>M1</a:t>
                      </a:r>
                      <a:endParaRPr lang="es-AR" sz="1100" b="1" i="0" u="none" strike="noStrike">
                        <a:solidFill>
                          <a:srgbClr val="000000"/>
                        </a:solidFill>
                        <a:effectLst/>
                        <a:latin typeface="Arial" panose="020B0604020202020204" pitchFamily="34" charset="0"/>
                      </a:endParaRPr>
                    </a:p>
                  </a:txBody>
                  <a:tcPr marL="7664" marR="7664" marT="7664" marB="0" anchor="ctr"/>
                </a:tc>
                <a:tc>
                  <a:txBody>
                    <a:bodyPr/>
                    <a:lstStyle/>
                    <a:p>
                      <a:pPr algn="l" fontAlgn="b"/>
                      <a:r>
                        <a:rPr lang="es-AR" sz="1100" b="1" u="none" strike="noStrike">
                          <a:effectLst/>
                        </a:rPr>
                        <a:t>COSTO</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1.200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1.200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vMerge="1">
                  <a:txBody>
                    <a:bodyPr/>
                    <a:lstStyle/>
                    <a:p>
                      <a:endParaRPr lang="es-AR"/>
                    </a:p>
                  </a:txBody>
                  <a:tcPr/>
                </a:tc>
                <a:tc>
                  <a:txBody>
                    <a:bodyPr/>
                    <a:lstStyle/>
                    <a:p>
                      <a:pPr algn="l" fontAlgn="b"/>
                      <a:r>
                        <a:rPr lang="es-AR" sz="1100" b="1" u="none" strike="noStrike">
                          <a:effectLst/>
                        </a:rPr>
                        <a:t>(-) INTERESES</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(200)</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vMerge="1">
                  <a:txBody>
                    <a:bodyPr/>
                    <a:lstStyle/>
                    <a:p>
                      <a:endParaRPr lang="es-AR"/>
                    </a:p>
                  </a:txBody>
                  <a:tcPr/>
                </a:tc>
                <a:tc>
                  <a:txBody>
                    <a:bodyPr/>
                    <a:lstStyle/>
                    <a:p>
                      <a:pPr algn="l" fontAlgn="b"/>
                      <a:r>
                        <a:rPr lang="es-AR" sz="1100" b="1" u="none" strike="noStrike">
                          <a:effectLst/>
                        </a:rPr>
                        <a:t>COSTO NETO</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1.200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dirty="0">
                          <a:effectLst/>
                        </a:rPr>
                        <a:t>            1.000 </a:t>
                      </a:r>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dirty="0">
                          <a:effectLst/>
                        </a:rPr>
                        <a:t> </a:t>
                      </a:r>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rowSpan="4">
                  <a:txBody>
                    <a:bodyPr/>
                    <a:lstStyle/>
                    <a:p>
                      <a:pPr algn="ctr" fontAlgn="ctr"/>
                      <a:r>
                        <a:rPr lang="es-AR" sz="1100" b="1" u="none" strike="noStrike">
                          <a:effectLst/>
                        </a:rPr>
                        <a:t>M2</a:t>
                      </a:r>
                      <a:endParaRPr lang="es-AR" sz="1100" b="1" i="0" u="none" strike="noStrike">
                        <a:solidFill>
                          <a:srgbClr val="000000"/>
                        </a:solidFill>
                        <a:effectLst/>
                        <a:latin typeface="Arial" panose="020B0604020202020204" pitchFamily="34" charset="0"/>
                      </a:endParaRPr>
                    </a:p>
                  </a:txBody>
                  <a:tcPr marL="7664" marR="7664" marT="7664" marB="0" anchor="ctr"/>
                </a:tc>
                <a:tc>
                  <a:txBody>
                    <a:bodyPr/>
                    <a:lstStyle/>
                    <a:p>
                      <a:pPr algn="l" fontAlgn="b"/>
                      <a:r>
                        <a:rPr lang="es-AR" sz="1100" b="1" u="none" strike="noStrike">
                          <a:effectLst/>
                        </a:rPr>
                        <a:t>COBRO INTERESES</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dirty="0">
                          <a:effectLst/>
                        </a:rPr>
                        <a:t> </a:t>
                      </a:r>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vMerge="1">
                  <a:txBody>
                    <a:bodyPr/>
                    <a:lstStyle/>
                    <a:p>
                      <a:endParaRPr lang="es-AR"/>
                    </a:p>
                  </a:txBody>
                  <a:tcPr/>
                </a:tc>
                <a:tc>
                  <a:txBody>
                    <a:bodyPr/>
                    <a:lstStyle/>
                    <a:p>
                      <a:pPr algn="l" fontAlgn="b"/>
                      <a:r>
                        <a:rPr lang="es-AR" sz="1100" b="1" u="none" strike="noStrike">
                          <a:effectLst/>
                        </a:rPr>
                        <a:t>INTERESES TOTALES</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300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300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vMerge="1">
                  <a:txBody>
                    <a:bodyPr/>
                    <a:lstStyle/>
                    <a:p>
                      <a:endParaRPr lang="es-AR"/>
                    </a:p>
                  </a:txBody>
                  <a:tcPr/>
                </a:tc>
                <a:tc>
                  <a:txBody>
                    <a:bodyPr/>
                    <a:lstStyle/>
                    <a:p>
                      <a:pPr algn="l" fontAlgn="b"/>
                      <a:r>
                        <a:rPr lang="es-AR" sz="1100" b="1" u="none" strike="noStrike">
                          <a:effectLst/>
                        </a:rPr>
                        <a:t>(-) INTERESES C</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(200)</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vMerge="1">
                  <a:txBody>
                    <a:bodyPr/>
                    <a:lstStyle/>
                    <a:p>
                      <a:endParaRPr lang="es-AR"/>
                    </a:p>
                  </a:txBody>
                  <a:tcPr/>
                </a:tc>
                <a:tc>
                  <a:txBody>
                    <a:bodyPr/>
                    <a:lstStyle/>
                    <a:p>
                      <a:pPr algn="l" fontAlgn="b"/>
                      <a:r>
                        <a:rPr lang="es-AR" sz="1100" b="1" u="none" strike="noStrike">
                          <a:effectLst/>
                        </a:rPr>
                        <a:t>INTERESES A IMPUTAR</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300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rowSpan="3">
                  <a:txBody>
                    <a:bodyPr/>
                    <a:lstStyle/>
                    <a:p>
                      <a:pPr algn="ctr" fontAlgn="ctr"/>
                      <a:r>
                        <a:rPr lang="es-AR" sz="1100" b="1" u="none" strike="noStrike">
                          <a:effectLst/>
                        </a:rPr>
                        <a:t>M3</a:t>
                      </a:r>
                      <a:endParaRPr lang="es-AR" sz="1100" b="1" i="0" u="none" strike="noStrike">
                        <a:solidFill>
                          <a:srgbClr val="000000"/>
                        </a:solidFill>
                        <a:effectLst/>
                        <a:latin typeface="Arial" panose="020B0604020202020204" pitchFamily="34" charset="0"/>
                      </a:endParaRPr>
                    </a:p>
                  </a:txBody>
                  <a:tcPr marL="7664" marR="7664" marT="7664" marB="0" anchor="ctr"/>
                </a:tc>
                <a:tc>
                  <a:txBody>
                    <a:bodyPr/>
                    <a:lstStyle/>
                    <a:p>
                      <a:pPr algn="l" fontAlgn="b"/>
                      <a:r>
                        <a:rPr lang="es-AR" sz="1100" b="1" u="none" strike="noStrike">
                          <a:effectLst/>
                        </a:rPr>
                        <a:t>VENTA</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1.700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1.700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vMerge="1">
                  <a:txBody>
                    <a:bodyPr/>
                    <a:lstStyle/>
                    <a:p>
                      <a:endParaRPr lang="es-AR"/>
                    </a:p>
                  </a:txBody>
                  <a:tcPr/>
                </a:tc>
                <a:tc>
                  <a:txBody>
                    <a:bodyPr/>
                    <a:lstStyle/>
                    <a:p>
                      <a:pPr algn="l" fontAlgn="b"/>
                      <a:r>
                        <a:rPr lang="es-AR" sz="1100" b="1" u="none" strike="noStrike">
                          <a:effectLst/>
                        </a:rPr>
                        <a:t>COSTO</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(1.200)</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(1.000)</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vMerge="1">
                  <a:txBody>
                    <a:bodyPr/>
                    <a:lstStyle/>
                    <a:p>
                      <a:endParaRPr lang="es-AR"/>
                    </a:p>
                  </a:txBody>
                  <a:tcPr/>
                </a:tc>
                <a:tc>
                  <a:txBody>
                    <a:bodyPr/>
                    <a:lstStyle/>
                    <a:p>
                      <a:pPr algn="l" fontAlgn="b"/>
                      <a:r>
                        <a:rPr lang="es-AR" sz="1100" b="1" u="none" strike="noStrike">
                          <a:effectLst/>
                        </a:rPr>
                        <a:t>RESULTADO VENTA</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500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700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gridSpan="2">
                  <a:txBody>
                    <a:bodyPr/>
                    <a:lstStyle/>
                    <a:p>
                      <a:pPr algn="l" fontAlgn="b"/>
                      <a:r>
                        <a:rPr lang="es-AR" sz="1100" b="1" u="none" strike="noStrike">
                          <a:effectLst/>
                        </a:rPr>
                        <a:t>RESULTADO TOTAL</a:t>
                      </a:r>
                      <a:endParaRPr lang="es-AR" sz="1100" b="1" i="0" u="none" strike="noStrike">
                        <a:solidFill>
                          <a:srgbClr val="000000"/>
                        </a:solidFill>
                        <a:effectLst/>
                        <a:latin typeface="Arial" panose="020B0604020202020204" pitchFamily="34" charset="0"/>
                      </a:endParaRPr>
                    </a:p>
                  </a:txBody>
                  <a:tcPr marL="7664" marR="7664" marT="7664" marB="0" anchor="b"/>
                </a:tc>
                <a:tc hMerge="1">
                  <a:txBody>
                    <a:bodyPr/>
                    <a:lstStyle/>
                    <a:p>
                      <a:endParaRPr lang="es-AR"/>
                    </a:p>
                  </a:txBody>
                  <a:tcPr/>
                </a:tc>
                <a:tc>
                  <a:txBody>
                    <a:bodyPr/>
                    <a:lstStyle/>
                    <a:p>
                      <a:pPr algn="l" fontAlgn="b"/>
                      <a:r>
                        <a:rPr lang="es-AR" sz="1100" b="1" u="none" strike="noStrike">
                          <a:effectLst/>
                        </a:rPr>
                        <a:t>               800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800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PRUEBA</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INGRESOS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VENTA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1.700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242475">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INTERESES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300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COSTO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(1.200)</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a:solidFill>
                          <a:srgbClr val="000000"/>
                        </a:solidFill>
                        <a:effectLst/>
                        <a:latin typeface="Arial" panose="020B0604020202020204" pitchFamily="34" charset="0"/>
                      </a:endParaRPr>
                    </a:p>
                  </a:txBody>
                  <a:tcPr marL="7664" marR="7664" marT="7664" marB="0" anchor="b"/>
                </a:tc>
                <a:extLst>
                  <a:ext uri="{0D108BD9-81ED-4DB2-BD59-A6C34878D82A}"/>
                </a:extLst>
              </a:tr>
              <a:tr h="164610">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TOTAL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r>
                        <a:rPr lang="es-AR" sz="1100" b="1" u="none" strike="noStrike">
                          <a:effectLst/>
                        </a:rPr>
                        <a:t>               800 </a:t>
                      </a:r>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dirty="0">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1" i="0" u="none" strike="noStrike">
                        <a:solidFill>
                          <a:srgbClr val="000000"/>
                        </a:solidFill>
                        <a:effectLst/>
                        <a:latin typeface="Arial" panose="020B0604020202020204" pitchFamily="34" charset="0"/>
                      </a:endParaRPr>
                    </a:p>
                  </a:txBody>
                  <a:tcPr marL="7664" marR="7664" marT="7664" marB="0" anchor="b"/>
                </a:tc>
                <a:tc>
                  <a:txBody>
                    <a:bodyPr/>
                    <a:lstStyle/>
                    <a:p>
                      <a:pPr algn="l" fontAlgn="b"/>
                      <a:endParaRPr lang="es-AR" sz="1100" b="0" i="0" u="none" strike="noStrike" dirty="0">
                        <a:solidFill>
                          <a:srgbClr val="000000"/>
                        </a:solidFill>
                        <a:effectLst/>
                        <a:latin typeface="Arial" panose="020B0604020202020204" pitchFamily="34" charset="0"/>
                      </a:endParaRPr>
                    </a:p>
                  </a:txBody>
                  <a:tcPr marL="7664" marR="7664" marT="7664" marB="0" anchor="b"/>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71500"/>
            <a:ext cx="8858250" cy="1071563"/>
          </a:xfrm>
        </p:spPr>
        <p:txBody>
          <a:bodyPr rtlCol="0">
            <a:noAutofit/>
          </a:bodyPr>
          <a:lstStyle/>
          <a:p>
            <a:pPr algn="ctr" fontAlgn="auto">
              <a:spcAft>
                <a:spcPts val="0"/>
              </a:spcAft>
              <a:defRPr/>
            </a:pPr>
            <a:r>
              <a:rPr lang="es-ES" sz="2400" b="1" dirty="0" smtClean="0">
                <a:solidFill>
                  <a:srgbClr val="FFFF00"/>
                </a:solidFill>
                <a:effectLst>
                  <a:outerShdw blurRad="38100" dist="38100" dir="2700000" algn="tl">
                    <a:srgbClr val="000000">
                      <a:alpha val="43137"/>
                    </a:srgbClr>
                  </a:outerShdw>
                </a:effectLst>
                <a:latin typeface="Arial Black" panose="020B0A04020102020204" pitchFamily="34" charset="0"/>
              </a:rPr>
              <a:t/>
            </a:r>
            <a:br>
              <a:rPr lang="es-ES" sz="2400" b="1" dirty="0" smtClean="0">
                <a:solidFill>
                  <a:srgbClr val="FFFF00"/>
                </a:solidFill>
                <a:effectLst>
                  <a:outerShdw blurRad="38100" dist="38100" dir="2700000" algn="tl">
                    <a:srgbClr val="000000">
                      <a:alpha val="43137"/>
                    </a:srgbClr>
                  </a:outerShdw>
                </a:effectLst>
                <a:latin typeface="Arial Black" panose="020B0A04020102020204" pitchFamily="34" charset="0"/>
              </a:rPr>
            </a:br>
            <a:r>
              <a:rPr lang="es-AR" sz="2400" b="1" dirty="0" smtClean="0">
                <a:solidFill>
                  <a:schemeClr val="tx1"/>
                </a:solidFill>
                <a:latin typeface="Arial" panose="020B0604020202020204" pitchFamily="34" charset="0"/>
                <a:cs typeface="Arial" panose="020B0604020202020204" pitchFamily="34" charset="0"/>
              </a:rPr>
              <a:t>IMPUTACIÓN AL AÑO FISCAL.</a:t>
            </a:r>
            <a:br>
              <a:rPr lang="es-AR" sz="2400" b="1" dirty="0" smtClean="0">
                <a:solidFill>
                  <a:schemeClr val="tx1"/>
                </a:solidFill>
                <a:latin typeface="Arial" panose="020B0604020202020204" pitchFamily="34" charset="0"/>
                <a:cs typeface="Arial" panose="020B0604020202020204" pitchFamily="34" charset="0"/>
              </a:rPr>
            </a:br>
            <a:r>
              <a:rPr lang="es-AR" sz="2400" b="1" dirty="0" smtClean="0">
                <a:solidFill>
                  <a:schemeClr val="tx1"/>
                </a:solidFill>
                <a:latin typeface="Arial" panose="020B0604020202020204" pitchFamily="34" charset="0"/>
                <a:cs typeface="Arial" panose="020B0604020202020204" pitchFamily="34" charset="0"/>
              </a:rPr>
              <a:t>CASOS ESPECIALES PREVISTOS POR EL ART. 90.2 LIG</a:t>
            </a:r>
            <a:br>
              <a:rPr lang="es-AR" sz="2400" b="1" dirty="0" smtClean="0">
                <a:solidFill>
                  <a:schemeClr val="tx1"/>
                </a:solidFill>
                <a:latin typeface="Arial" panose="020B0604020202020204" pitchFamily="34" charset="0"/>
                <a:cs typeface="Arial" panose="020B0604020202020204" pitchFamily="34" charset="0"/>
              </a:rPr>
            </a:br>
            <a:r>
              <a:rPr lang="es-AR" sz="2400" b="1" dirty="0" smtClean="0">
                <a:solidFill>
                  <a:schemeClr val="tx1"/>
                </a:solidFill>
                <a:latin typeface="Arial" panose="020B0604020202020204" pitchFamily="34" charset="0"/>
                <a:cs typeface="Arial" panose="020B0604020202020204" pitchFamily="34" charset="0"/>
              </a:rPr>
              <a:t>90.2 inc. a) + 90.2 inc. b)</a:t>
            </a:r>
            <a:r>
              <a:rPr lang="es-ES" sz="2400" dirty="0">
                <a:solidFill>
                  <a:schemeClr val="tx2"/>
                </a:solidFill>
              </a:rPr>
              <a:t/>
            </a:r>
            <a:br>
              <a:rPr lang="es-ES" sz="2400" dirty="0">
                <a:solidFill>
                  <a:schemeClr val="tx2"/>
                </a:solidFill>
              </a:rPr>
            </a:br>
            <a:endParaRPr lang="es-ES" sz="2400" dirty="0">
              <a:solidFill>
                <a:schemeClr val="tx2"/>
              </a:solidFill>
            </a:endParaRPr>
          </a:p>
        </p:txBody>
      </p:sp>
      <p:sp>
        <p:nvSpPr>
          <p:cNvPr id="31746"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7A3DB2C-9D53-46D3-89A4-2C53B9472371}" type="slidenum">
              <a:rPr lang="es-ES">
                <a:cs typeface="Arial" charset="0"/>
              </a:rPr>
              <a:pPr fontAlgn="base">
                <a:spcBef>
                  <a:spcPct val="0"/>
                </a:spcBef>
                <a:spcAft>
                  <a:spcPct val="0"/>
                </a:spcAft>
              </a:pPr>
              <a:t>18</a:t>
            </a:fld>
            <a:endParaRPr lang="es-ES">
              <a:cs typeface="Arial" charset="0"/>
            </a:endParaRPr>
          </a:p>
        </p:txBody>
      </p:sp>
      <p:graphicFrame>
        <p:nvGraphicFramePr>
          <p:cNvPr id="6" name="Marcador de contenido 3">
            <a:extLst>
              <a:ext uri="{FF2B5EF4-FFF2-40B4-BE49-F238E27FC236}"/>
            </a:extLst>
          </p:cNvPr>
          <p:cNvGraphicFramePr>
            <a:graphicFrameLocks noGrp="1"/>
          </p:cNvGraphicFramePr>
          <p:nvPr>
            <p:ph idx="1"/>
          </p:nvPr>
        </p:nvGraphicFramePr>
        <p:xfrm>
          <a:off x="214313" y="1714500"/>
          <a:ext cx="8429625" cy="4830763"/>
        </p:xfrm>
        <a:graphic>
          <a:graphicData uri="http://schemas.openxmlformats.org/drawingml/2006/table">
            <a:tbl>
              <a:tblPr>
                <a:tableStyleId>{5C22544A-7EE6-4342-B048-85BDC9FD1C3A}</a:tableStyleId>
              </a:tblPr>
              <a:tblGrid>
                <a:gridCol w="401578">
                  <a:extLst>
                    <a:ext uri="{9D8B030D-6E8A-4147-A177-3AD203B41FA5}"/>
                  </a:extLst>
                </a:gridCol>
                <a:gridCol w="1884320">
                  <a:extLst>
                    <a:ext uri="{9D8B030D-6E8A-4147-A177-3AD203B41FA5}"/>
                  </a:extLst>
                </a:gridCol>
                <a:gridCol w="1125789">
                  <a:extLst>
                    <a:ext uri="{9D8B030D-6E8A-4147-A177-3AD203B41FA5}"/>
                  </a:extLst>
                </a:gridCol>
                <a:gridCol w="1060574">
                  <a:extLst>
                    <a:ext uri="{9D8B030D-6E8A-4147-A177-3AD203B41FA5}"/>
                  </a:extLst>
                </a:gridCol>
                <a:gridCol w="219667">
                  <a:extLst>
                    <a:ext uri="{9D8B030D-6E8A-4147-A177-3AD203B41FA5}"/>
                  </a:extLst>
                </a:gridCol>
                <a:gridCol w="1771058">
                  <a:extLst>
                    <a:ext uri="{9D8B030D-6E8A-4147-A177-3AD203B41FA5}"/>
                  </a:extLst>
                </a:gridCol>
                <a:gridCol w="1070873">
                  <a:extLst>
                    <a:ext uri="{9D8B030D-6E8A-4147-A177-3AD203B41FA5}"/>
                  </a:extLst>
                </a:gridCol>
                <a:gridCol w="895826">
                  <a:extLst>
                    <a:ext uri="{9D8B030D-6E8A-4147-A177-3AD203B41FA5}"/>
                  </a:extLst>
                </a:gridCol>
              </a:tblGrid>
              <a:tr h="130987">
                <a:tc>
                  <a:txBody>
                    <a:bodyPr/>
                    <a:lstStyle/>
                    <a:p>
                      <a:pPr algn="l" fontAlgn="b"/>
                      <a:r>
                        <a:rPr lang="es-AR" sz="900" u="none" strike="noStrike" dirty="0">
                          <a:effectLst/>
                        </a:rPr>
                        <a:t>M1</a:t>
                      </a:r>
                      <a:endParaRPr lang="es-AR" sz="900" b="1" i="0" u="none" strike="noStrike" dirty="0">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COMPRA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VALOR DE COMPRA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1.200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INTESES CORRIDOS INC.</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200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r>
                        <a:rPr lang="es-AR" sz="900" u="none" strike="noStrike">
                          <a:effectLst/>
                        </a:rPr>
                        <a:t>M2</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COBRO INTERESES</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r>
                        <a:rPr lang="es-AR" sz="900" u="none" strike="noStrike">
                          <a:effectLst/>
                        </a:rPr>
                        <a:t>M3</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VENTA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PRECIO VENTA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1.850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INT. CORRIDOS INCL</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gridSpan="3">
                  <a:txBody>
                    <a:bodyPr/>
                    <a:lstStyle/>
                    <a:p>
                      <a:pPr algn="ctr" fontAlgn="b"/>
                      <a:r>
                        <a:rPr lang="es-AR" sz="900" u="none" strike="noStrike">
                          <a:effectLst/>
                        </a:rPr>
                        <a:t>NO SEGREGO EN LA VENTA</a:t>
                      </a:r>
                      <a:endParaRPr lang="es-AR" sz="900" b="1" i="0" u="none" strike="noStrike">
                        <a:solidFill>
                          <a:srgbClr val="000000"/>
                        </a:solidFill>
                        <a:effectLst/>
                        <a:latin typeface="Calibri" panose="020F0502020204030204" pitchFamily="34" charset="0"/>
                      </a:endParaRPr>
                    </a:p>
                  </a:txBody>
                  <a:tcPr marL="6789" marR="6789" marT="6789" marB="0" anchor="b"/>
                </a:tc>
                <a:tc hMerge="1">
                  <a:txBody>
                    <a:bodyPr/>
                    <a:lstStyle/>
                    <a:p>
                      <a:endParaRPr lang="es-AR"/>
                    </a:p>
                  </a:txBody>
                  <a:tcPr/>
                </a:tc>
                <a:tc hMerge="1">
                  <a:txBody>
                    <a:bodyPr/>
                    <a:lstStyle/>
                    <a:p>
                      <a:endParaRPr lang="es-AR"/>
                    </a:p>
                  </a:txBody>
                  <a:tcPr/>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gridSpan="3">
                  <a:txBody>
                    <a:bodyPr/>
                    <a:lstStyle/>
                    <a:p>
                      <a:pPr algn="ctr" fontAlgn="b"/>
                      <a:r>
                        <a:rPr lang="es-AR" sz="900" u="none" strike="noStrike" dirty="0">
                          <a:effectLst/>
                        </a:rPr>
                        <a:t>SEGREGRO EN LA VENTA</a:t>
                      </a:r>
                      <a:endParaRPr lang="es-AR" sz="900" b="1" i="0" u="none" strike="noStrike" dirty="0">
                        <a:solidFill>
                          <a:srgbClr val="000000"/>
                        </a:solidFill>
                        <a:effectLst/>
                        <a:latin typeface="Calibri" panose="020F0502020204030204" pitchFamily="34" charset="0"/>
                      </a:endParaRPr>
                    </a:p>
                  </a:txBody>
                  <a:tcPr marL="6789" marR="6789" marT="6789" marB="0" anchor="b"/>
                </a:tc>
                <a:tc hMerge="1">
                  <a:txBody>
                    <a:bodyPr/>
                    <a:lstStyle/>
                    <a:p>
                      <a:endParaRPr lang="es-AR"/>
                    </a:p>
                  </a:txBody>
                  <a:tcPr/>
                </a:tc>
                <a:tc hMerge="1">
                  <a:txBody>
                    <a:bodyPr/>
                    <a:lstStyle/>
                    <a:p>
                      <a:endParaRPr lang="es-AR"/>
                    </a:p>
                  </a:txBody>
                  <a:tcPr/>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gridSpan="2">
                  <a:txBody>
                    <a:bodyPr/>
                    <a:lstStyle/>
                    <a:p>
                      <a:pPr algn="ctr" fontAlgn="b"/>
                      <a:r>
                        <a:rPr lang="es-AR" sz="900" u="none" strike="noStrike">
                          <a:effectLst/>
                        </a:rPr>
                        <a:t> COMPRA </a:t>
                      </a:r>
                      <a:endParaRPr lang="es-AR" sz="900" b="1" i="0" u="none" strike="noStrike">
                        <a:solidFill>
                          <a:srgbClr val="000000"/>
                        </a:solidFill>
                        <a:effectLst/>
                        <a:latin typeface="Calibri" panose="020F0502020204030204" pitchFamily="34" charset="0"/>
                      </a:endParaRPr>
                    </a:p>
                  </a:txBody>
                  <a:tcPr marL="6789" marR="6789" marT="6789" marB="0" anchor="b"/>
                </a:tc>
                <a:tc hMerge="1">
                  <a:txBody>
                    <a:bodyPr/>
                    <a:lstStyle/>
                    <a:p>
                      <a:endParaRPr lang="es-AR"/>
                    </a:p>
                  </a:txBody>
                  <a:tcPr/>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gridSpan="2">
                  <a:txBody>
                    <a:bodyPr/>
                    <a:lstStyle/>
                    <a:p>
                      <a:pPr algn="ctr" fontAlgn="b"/>
                      <a:r>
                        <a:rPr lang="es-AR" sz="900" u="none" strike="noStrike">
                          <a:effectLst/>
                        </a:rPr>
                        <a:t> COMPRA </a:t>
                      </a:r>
                      <a:endParaRPr lang="es-AR" sz="900" b="1" i="0" u="none" strike="noStrike">
                        <a:solidFill>
                          <a:srgbClr val="000000"/>
                        </a:solidFill>
                        <a:effectLst/>
                        <a:latin typeface="Calibri" panose="020F0502020204030204" pitchFamily="34" charset="0"/>
                      </a:endParaRPr>
                    </a:p>
                  </a:txBody>
                  <a:tcPr marL="6789" marR="6789" marT="6789" marB="0" anchor="b"/>
                </a:tc>
                <a:tc hMerge="1">
                  <a:txBody>
                    <a:bodyPr/>
                    <a:lstStyle/>
                    <a:p>
                      <a:endParaRPr lang="es-AR"/>
                    </a:p>
                  </a:txBody>
                  <a:tcPr/>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NO SEGREGO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SEGREGO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NO SEGREGO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SEGREGO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r>
                        <a:rPr lang="es-AR" sz="900" u="none" strike="noStrike">
                          <a:effectLst/>
                        </a:rPr>
                        <a:t>M1</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COSTO</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1.200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1.000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COSTO</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dirty="0">
                          <a:effectLst/>
                        </a:rPr>
                        <a:t>              1.200 </a:t>
                      </a:r>
                      <a:endParaRPr lang="es-AR" sz="900" b="1" i="0" u="none" strike="noStrike" dirty="0">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1.000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INTERESES CORRIDOS</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200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INTERESES CORRIDOS</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200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r>
                        <a:rPr lang="es-AR" sz="900" u="none" strike="noStrike">
                          <a:effectLst/>
                        </a:rPr>
                        <a:t>M2</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COBRO INT</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COBRO INT</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MENOS INT SEGREG</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(200)</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MENOS INT SEGREG</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(200)</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INTERESES A DECLARAR</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INTERESES A DECLARAR</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r>
                        <a:rPr lang="es-AR" sz="900" u="none" strike="noStrike">
                          <a:effectLst/>
                        </a:rPr>
                        <a:t>M3</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PRECIO VENTA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1.850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1.850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PRECIO VENTA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1.850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1.850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368552">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COSTO</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(1.200)</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(1.000)</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INT SEGREGADOS</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(150)</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(150)</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RESULTADO VTA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650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850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PRECIO NETO VENTA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1.700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1.700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TOTAL</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950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950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COSTO</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(1.200)</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(1.000)</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RESULTADO VTA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500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700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RESUL INT 1</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300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RESULT INT 2</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150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TOTAL INTERESES</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450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250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RESULTADO VTA</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500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700 </a:t>
                      </a:r>
                      <a:endParaRPr lang="es-AR" sz="900" b="1" i="0" u="none" strike="noStrike">
                        <a:solidFill>
                          <a:srgbClr val="000000"/>
                        </a:solidFill>
                        <a:effectLst/>
                        <a:latin typeface="Calibri" panose="020F0502020204030204" pitchFamily="34" charset="0"/>
                      </a:endParaRPr>
                    </a:p>
                  </a:txBody>
                  <a:tcPr marL="6789" marR="6789" marT="6789" marB="0" anchor="b"/>
                </a:tc>
                <a:extLst>
                  <a:ext uri="{0D108BD9-81ED-4DB2-BD59-A6C34878D82A}"/>
                </a:extLst>
              </a:tr>
              <a:tr h="130987">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dirty="0">
                          <a:effectLst/>
                        </a:rPr>
                        <a:t>RESULTADO TOTAL</a:t>
                      </a:r>
                      <a:endParaRPr lang="es-AR" sz="900" b="1" i="0" u="none" strike="noStrike" dirty="0">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a:effectLst/>
                        </a:rPr>
                        <a:t>                 950 </a:t>
                      </a:r>
                      <a:endParaRPr lang="es-AR" sz="900" b="1" i="0" u="none" strike="noStrike">
                        <a:solidFill>
                          <a:srgbClr val="000000"/>
                        </a:solidFill>
                        <a:effectLst/>
                        <a:latin typeface="Calibri" panose="020F0502020204030204" pitchFamily="34" charset="0"/>
                      </a:endParaRPr>
                    </a:p>
                  </a:txBody>
                  <a:tcPr marL="6789" marR="6789" marT="6789" marB="0" anchor="b"/>
                </a:tc>
                <a:tc>
                  <a:txBody>
                    <a:bodyPr/>
                    <a:lstStyle/>
                    <a:p>
                      <a:pPr algn="l" fontAlgn="b"/>
                      <a:r>
                        <a:rPr lang="es-AR" sz="900" u="none" strike="noStrike" dirty="0">
                          <a:effectLst/>
                        </a:rPr>
                        <a:t>             950 </a:t>
                      </a:r>
                      <a:endParaRPr lang="es-AR" sz="900" b="1" i="0" u="none" strike="noStrike" dirty="0">
                        <a:solidFill>
                          <a:srgbClr val="000000"/>
                        </a:solidFill>
                        <a:effectLst/>
                        <a:latin typeface="Calibri" panose="020F0502020204030204" pitchFamily="34" charset="0"/>
                      </a:endParaRPr>
                    </a:p>
                  </a:txBody>
                  <a:tcPr marL="6789" marR="6789" marT="6789" marB="0" anchor="b"/>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p:cNvSpPr>
            <a:spLocks noGrp="1"/>
          </p:cNvSpPr>
          <p:nvPr>
            <p:ph type="title"/>
          </p:nvPr>
        </p:nvSpPr>
        <p:spPr>
          <a:xfrm>
            <a:off x="0" y="928688"/>
            <a:ext cx="8858250" cy="642937"/>
          </a:xfrm>
        </p:spPr>
        <p:txBody>
          <a:bodyPr/>
          <a:lstStyle/>
          <a:p>
            <a:pPr algn="ctr"/>
            <a:r>
              <a:rPr lang="es-AR" sz="2400" b="1" smtClean="0">
                <a:solidFill>
                  <a:schemeClr val="tx1"/>
                </a:solidFill>
                <a:latin typeface="Arial" charset="0"/>
                <a:cs typeface="Arial" charset="0"/>
              </a:rPr>
              <a:t>IMPUTACIÓN AL AÑO FISCAL.</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CASOS ESPECIALES PREVISTOS POR EL ART. 90.2 LIG</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90.2 inc. c)</a:t>
            </a:r>
            <a:endParaRPr lang="es-ES" sz="2400" smtClean="0">
              <a:solidFill>
                <a:schemeClr val="tx1"/>
              </a:solidFill>
              <a:latin typeface="Gill Sans MT"/>
            </a:endParaRPr>
          </a:p>
        </p:txBody>
      </p:sp>
      <p:sp>
        <p:nvSpPr>
          <p:cNvPr id="3" name="2 Marcador de contenido"/>
          <p:cNvSpPr>
            <a:spLocks noGrp="1"/>
          </p:cNvSpPr>
          <p:nvPr>
            <p:ph idx="1"/>
          </p:nvPr>
        </p:nvSpPr>
        <p:spPr>
          <a:xfrm>
            <a:off x="395288" y="1928813"/>
            <a:ext cx="8229600" cy="4572000"/>
          </a:xfrm>
        </p:spPr>
        <p:txBody>
          <a:bodyPr rtlCol="0">
            <a:normAutofit fontScale="55000" lnSpcReduction="20000"/>
          </a:bodyPr>
          <a:lstStyle/>
          <a:p>
            <a:pPr algn="just" fontAlgn="auto">
              <a:spcAft>
                <a:spcPts val="0"/>
              </a:spcAft>
              <a:buFont typeface="Arial" pitchFamily="34" charset="0"/>
              <a:buChar char="•"/>
              <a:defRPr/>
            </a:pPr>
            <a:endParaRPr lang="es-ES" sz="2800" dirty="0">
              <a:solidFill>
                <a:srgbClr val="FFFF00"/>
              </a:solidFill>
              <a:latin typeface="Arial Black" panose="020B0A04020102020204" pitchFamily="34" charset="0"/>
            </a:endParaRPr>
          </a:p>
          <a:p>
            <a:pPr marL="0" indent="0" algn="just" fontAlgn="auto">
              <a:spcAft>
                <a:spcPts val="0"/>
              </a:spcAft>
              <a:buFont typeface="Arial" pitchFamily="34" charset="0"/>
              <a:buNone/>
              <a:defRPr/>
            </a:pPr>
            <a:r>
              <a:rPr lang="es-ES" sz="2600" b="1" u="sng" dirty="0" smtClean="0">
                <a:latin typeface="Arial" panose="020B0604020202020204" pitchFamily="34" charset="0"/>
                <a:cs typeface="Arial" panose="020B0604020202020204" pitchFamily="34" charset="0"/>
              </a:rPr>
              <a:t>90.2. inciso c): Si se suscribe o adquiere un valor que hubiera sido </a:t>
            </a:r>
            <a:r>
              <a:rPr lang="es-ES" sz="2600" b="1" i="1" u="sng" dirty="0" smtClean="0">
                <a:solidFill>
                  <a:srgbClr val="FF0000"/>
                </a:solidFill>
                <a:latin typeface="Arial" panose="020B0604020202020204" pitchFamily="34" charset="0"/>
                <a:cs typeface="Arial" panose="020B0604020202020204" pitchFamily="34" charset="0"/>
              </a:rPr>
              <a:t>emitido</a:t>
            </a:r>
            <a:r>
              <a:rPr lang="es-ES" sz="2600" b="1" u="sng" dirty="0" smtClean="0">
                <a:solidFill>
                  <a:srgbClr val="FF0000"/>
                </a:solidFill>
                <a:latin typeface="Arial" panose="020B0604020202020204" pitchFamily="34" charset="0"/>
                <a:cs typeface="Arial" panose="020B0604020202020204" pitchFamily="34" charset="0"/>
              </a:rPr>
              <a:t> bajo la par, pagando un precio neto intereses corridos, menor al nominal residual</a:t>
            </a:r>
            <a:r>
              <a:rPr lang="es-ES" sz="2600" b="1" u="sng" dirty="0" smtClean="0">
                <a:latin typeface="Arial" panose="020B0604020202020204" pitchFamily="34" charset="0"/>
                <a:cs typeface="Arial" panose="020B0604020202020204" pitchFamily="34" charset="0"/>
              </a:rPr>
              <a:t>.</a:t>
            </a:r>
            <a:endParaRPr lang="es-AR" sz="26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AR" sz="2600" dirty="0" smtClean="0">
                <a:latin typeface="Arial" panose="020B0604020202020204" pitchFamily="34" charset="0"/>
                <a:cs typeface="Arial" panose="020B0604020202020204" pitchFamily="34" charset="0"/>
              </a:rPr>
              <a:t>Estamos en presencia de un </a:t>
            </a:r>
            <a:r>
              <a:rPr lang="es-AR" sz="2600" b="1" dirty="0" smtClean="0">
                <a:solidFill>
                  <a:schemeClr val="accent1">
                    <a:lumMod val="50000"/>
                  </a:schemeClr>
                </a:solidFill>
                <a:latin typeface="Arial" panose="020B0604020202020204" pitchFamily="34" charset="0"/>
                <a:cs typeface="Arial" panose="020B0604020202020204" pitchFamily="34" charset="0"/>
              </a:rPr>
              <a:t>descuento que la ley pretende gravar</a:t>
            </a:r>
            <a:r>
              <a:rPr lang="es-AR" sz="2600" dirty="0" smtClean="0">
                <a:latin typeface="Arial" panose="020B0604020202020204" pitchFamily="34" charset="0"/>
                <a:cs typeface="Arial" panose="020B0604020202020204" pitchFamily="34" charset="0"/>
              </a:rPr>
              <a:t>.</a:t>
            </a:r>
          </a:p>
          <a:p>
            <a:pPr fontAlgn="auto">
              <a:spcAft>
                <a:spcPts val="0"/>
              </a:spcAft>
              <a:buFont typeface="Arial" pitchFamily="34" charset="0"/>
              <a:buChar char="•"/>
              <a:defRPr/>
            </a:pPr>
            <a:r>
              <a:rPr lang="es-ES" sz="2600" dirty="0" smtClean="0">
                <a:latin typeface="Arial" panose="020B0604020202020204" pitchFamily="34" charset="0"/>
                <a:cs typeface="Arial" panose="020B0604020202020204" pitchFamily="34" charset="0"/>
              </a:rPr>
              <a:t>El descuento se considera interés pero se imputan en función de su </a:t>
            </a:r>
            <a:r>
              <a:rPr lang="es-ES" sz="2600" dirty="0" err="1" smtClean="0">
                <a:latin typeface="Arial" panose="020B0604020202020204" pitchFamily="34" charset="0"/>
                <a:cs typeface="Arial" panose="020B0604020202020204" pitchFamily="34" charset="0"/>
              </a:rPr>
              <a:t>devengamiento</a:t>
            </a:r>
            <a:r>
              <a:rPr lang="es-ES" sz="2600" dirty="0" smtClean="0">
                <a:latin typeface="Arial" panose="020B0604020202020204" pitchFamily="34" charset="0"/>
                <a:cs typeface="Arial" panose="020B0604020202020204" pitchFamily="34" charset="0"/>
              </a:rPr>
              <a:t> en cada año fiscal a partir del mes de suscripción, hasta el mes en que se produzca la amortización parcial y/o total o hasta la fecha de su enajenación, lo que ocurra primero.</a:t>
            </a:r>
            <a:endParaRPr lang="es-AR" sz="26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2600" dirty="0" smtClean="0">
                <a:latin typeface="Arial" panose="020B0604020202020204" pitchFamily="34" charset="0"/>
                <a:cs typeface="Arial" panose="020B0604020202020204" pitchFamily="34" charset="0"/>
              </a:rPr>
              <a:t>En los casos de valores en moneda extranjera, la conversión a pesos se hará al tipo de cambio comprador conforme al último valor de cotización del Banco de la Nación Argentina al 31 de diciembre de cada año.</a:t>
            </a:r>
            <a:endParaRPr lang="es-AR" sz="26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s-AR" sz="26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2600" dirty="0" smtClean="0">
                <a:latin typeface="Arial" panose="020B0604020202020204" pitchFamily="34" charset="0"/>
                <a:cs typeface="Arial" panose="020B0604020202020204" pitchFamily="34" charset="0"/>
              </a:rPr>
              <a:t>De acuerdo con el art. 149.4 del DR, la </a:t>
            </a:r>
            <a:r>
              <a:rPr lang="es-ES" sz="2600" b="1" dirty="0" smtClean="0">
                <a:solidFill>
                  <a:schemeClr val="accent1">
                    <a:lumMod val="50000"/>
                  </a:schemeClr>
                </a:solidFill>
                <a:latin typeface="Arial" panose="020B0604020202020204" pitchFamily="34" charset="0"/>
                <a:cs typeface="Arial" panose="020B0604020202020204" pitchFamily="34" charset="0"/>
              </a:rPr>
              <a:t>segregación del descuento no será de aplicación en dos casos</a:t>
            </a:r>
            <a:r>
              <a:rPr lang="es-ES" sz="2600" dirty="0" smtClean="0">
                <a:solidFill>
                  <a:schemeClr val="accent1">
                    <a:lumMod val="50000"/>
                  </a:schemeClr>
                </a:solidFill>
                <a:latin typeface="Arial" panose="020B0604020202020204" pitchFamily="34" charset="0"/>
                <a:cs typeface="Arial" panose="020B0604020202020204" pitchFamily="34" charset="0"/>
              </a:rPr>
              <a:t>: </a:t>
            </a:r>
            <a:endParaRPr lang="es-AR" sz="2600" dirty="0" smtClean="0">
              <a:solidFill>
                <a:schemeClr val="accent1">
                  <a:lumMod val="50000"/>
                </a:schemeClr>
              </a:solidFill>
              <a:latin typeface="Arial" panose="020B0604020202020204" pitchFamily="34" charset="0"/>
              <a:cs typeface="Arial" panose="020B0604020202020204" pitchFamily="34" charset="0"/>
            </a:endParaRPr>
          </a:p>
          <a:p>
            <a:pPr lvl="4" fontAlgn="auto">
              <a:spcAft>
                <a:spcPts val="0"/>
              </a:spcAft>
              <a:buFont typeface="Arial" pitchFamily="34" charset="0"/>
              <a:buChar char="»"/>
              <a:defRPr/>
            </a:pPr>
            <a:r>
              <a:rPr lang="es-ES" sz="2600" b="1" u="sng" dirty="0" smtClean="0">
                <a:solidFill>
                  <a:schemeClr val="accent1">
                    <a:lumMod val="50000"/>
                  </a:schemeClr>
                </a:solidFill>
                <a:latin typeface="Arial" panose="020B0604020202020204" pitchFamily="34" charset="0"/>
                <a:cs typeface="Arial" panose="020B0604020202020204" pitchFamily="34" charset="0"/>
              </a:rPr>
              <a:t>Parámetro tiempo: Los</a:t>
            </a:r>
            <a:r>
              <a:rPr lang="es-ES" sz="2600" dirty="0" smtClean="0">
                <a:latin typeface="Arial" panose="020B0604020202020204" pitchFamily="34" charset="0"/>
                <a:cs typeface="Arial" panose="020B0604020202020204" pitchFamily="34" charset="0"/>
              </a:rPr>
              <a:t> valores se enajenen con anterioridad a la fecha de cierre del ejercicio fiscal en que se hubieran adquirido; o</a:t>
            </a:r>
            <a:endParaRPr lang="es-AR" sz="2600" dirty="0" smtClean="0">
              <a:latin typeface="Arial" panose="020B0604020202020204" pitchFamily="34" charset="0"/>
              <a:cs typeface="Arial" panose="020B0604020202020204" pitchFamily="34" charset="0"/>
            </a:endParaRPr>
          </a:p>
          <a:p>
            <a:pPr lvl="4" fontAlgn="auto">
              <a:spcAft>
                <a:spcPts val="0"/>
              </a:spcAft>
              <a:buFont typeface="Arial" pitchFamily="34" charset="0"/>
              <a:buChar char="»"/>
              <a:defRPr/>
            </a:pPr>
            <a:r>
              <a:rPr lang="es-ES" sz="2600" b="1" u="sng" dirty="0" smtClean="0">
                <a:solidFill>
                  <a:schemeClr val="accent1">
                    <a:lumMod val="50000"/>
                  </a:schemeClr>
                </a:solidFill>
                <a:latin typeface="Arial" panose="020B0604020202020204" pitchFamily="34" charset="0"/>
                <a:cs typeface="Arial" panose="020B0604020202020204" pitchFamily="34" charset="0"/>
              </a:rPr>
              <a:t>Parámetro </a:t>
            </a:r>
            <a:r>
              <a:rPr lang="es-ES" sz="2600" b="1" u="sng" dirty="0" err="1" smtClean="0">
                <a:solidFill>
                  <a:schemeClr val="accent1">
                    <a:lumMod val="50000"/>
                  </a:schemeClr>
                </a:solidFill>
                <a:latin typeface="Arial" panose="020B0604020202020204" pitchFamily="34" charset="0"/>
                <a:cs typeface="Arial" panose="020B0604020202020204" pitchFamily="34" charset="0"/>
              </a:rPr>
              <a:t>significatividad</a:t>
            </a:r>
            <a:r>
              <a:rPr lang="es-ES" sz="2600" b="1" u="sng" dirty="0" smtClean="0">
                <a:solidFill>
                  <a:schemeClr val="accent1">
                    <a:lumMod val="50000"/>
                  </a:schemeClr>
                </a:solidFill>
                <a:latin typeface="Arial" panose="020B0604020202020204" pitchFamily="34" charset="0"/>
                <a:cs typeface="Arial" panose="020B0604020202020204" pitchFamily="34" charset="0"/>
              </a:rPr>
              <a:t> del descuento:</a:t>
            </a:r>
            <a:r>
              <a:rPr lang="es-ES" sz="2600" dirty="0" smtClean="0">
                <a:solidFill>
                  <a:schemeClr val="accent1">
                    <a:lumMod val="50000"/>
                  </a:schemeClr>
                </a:solidFill>
                <a:latin typeface="Arial" panose="020B0604020202020204" pitchFamily="34" charset="0"/>
                <a:cs typeface="Arial" panose="020B0604020202020204" pitchFamily="34" charset="0"/>
              </a:rPr>
              <a:t> </a:t>
            </a:r>
            <a:r>
              <a:rPr lang="es-ES" sz="2600" dirty="0" smtClean="0">
                <a:latin typeface="Arial" panose="020B0604020202020204" pitchFamily="34" charset="0"/>
                <a:cs typeface="Arial" panose="020B0604020202020204" pitchFamily="34" charset="0"/>
              </a:rPr>
              <a:t>Cuando el porcentaje del descuento, computado por cada valor, fuera inferior al diez por ciento (10%) del valor nominal residual de suscripción o adquisición</a:t>
            </a:r>
            <a:r>
              <a:rPr lang="es-ES" dirty="0" smtClean="0">
                <a:latin typeface="Arial" panose="020B0604020202020204" pitchFamily="34" charset="0"/>
                <a:cs typeface="Arial" panose="020B0604020202020204" pitchFamily="34" charset="0"/>
              </a:rPr>
              <a:t>.</a:t>
            </a:r>
          </a:p>
          <a:p>
            <a:pPr fontAlgn="auto">
              <a:spcAft>
                <a:spcPts val="0"/>
              </a:spcAft>
              <a:buFont typeface="Arial" pitchFamily="34" charset="0"/>
              <a:buChar char="•"/>
              <a:defRPr/>
            </a:pPr>
            <a:r>
              <a:rPr lang="es-ES" b="1" dirty="0" smtClean="0">
                <a:solidFill>
                  <a:schemeClr val="accent1">
                    <a:lumMod val="50000"/>
                  </a:schemeClr>
                </a:solidFill>
                <a:latin typeface="Arial" panose="020B0604020202020204" pitchFamily="34" charset="0"/>
                <a:cs typeface="Arial" panose="020B0604020202020204" pitchFamily="34" charset="0"/>
              </a:rPr>
              <a:t>Al momento de la venta se debe sumar al costo el valor del descuento</a:t>
            </a:r>
            <a:endParaRPr lang="es-AR" b="1" dirty="0" smtClean="0">
              <a:solidFill>
                <a:schemeClr val="accent1">
                  <a:lumMod val="50000"/>
                </a:schemeClr>
              </a:solidFill>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dirty="0"/>
          </a:p>
        </p:txBody>
      </p:sp>
      <p:sp>
        <p:nvSpPr>
          <p:cNvPr id="3277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1561F6D-23DC-4B59-BD53-75EA6EBAFC57}" type="slidenum">
              <a:rPr lang="es-ES">
                <a:cs typeface="Arial" charset="0"/>
              </a:rPr>
              <a:pPr fontAlgn="base">
                <a:spcBef>
                  <a:spcPct val="0"/>
                </a:spcBef>
                <a:spcAft>
                  <a:spcPct val="0"/>
                </a:spcAft>
              </a:pPr>
              <a:t>19</a:t>
            </a:fld>
            <a:endParaRPr lang="es-ES">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p:cNvSpPr>
          <p:nvPr>
            <p:ph type="title"/>
          </p:nvPr>
        </p:nvSpPr>
        <p:spPr>
          <a:xfrm>
            <a:off x="0" y="642938"/>
            <a:ext cx="8858250" cy="857250"/>
          </a:xfrm>
          <a:ln>
            <a:solidFill>
              <a:schemeClr val="bg1"/>
            </a:solidFill>
          </a:ln>
        </p:spPr>
        <p:txBody>
          <a:bodyPr/>
          <a:lstStyle/>
          <a:p>
            <a:pPr algn="ctr"/>
            <a:r>
              <a:rPr lang="es-AR" sz="2400" b="1" smtClean="0">
                <a:solidFill>
                  <a:schemeClr val="tx1"/>
                </a:solidFill>
                <a:latin typeface="Arial" charset="0"/>
                <a:cs typeface="Arial" charset="0"/>
              </a:rPr>
              <a:t>AÑO FISCAL 2017 – Características generales</a:t>
            </a:r>
            <a:endParaRPr lang="es-ES" sz="2400" smtClean="0">
              <a:solidFill>
                <a:schemeClr val="tx1"/>
              </a:solidFill>
              <a:latin typeface="Gill Sans MT"/>
            </a:endParaRPr>
          </a:p>
        </p:txBody>
      </p:sp>
      <p:sp>
        <p:nvSpPr>
          <p:cNvPr id="15362" name="4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E0E0B7A-FA13-485A-80EE-AB1C1252B793}" type="slidenum">
              <a:rPr lang="es-ES">
                <a:cs typeface="Arial" charset="0"/>
              </a:rPr>
              <a:pPr fontAlgn="base">
                <a:spcBef>
                  <a:spcPct val="0"/>
                </a:spcBef>
                <a:spcAft>
                  <a:spcPct val="0"/>
                </a:spcAft>
              </a:pPr>
              <a:t>2</a:t>
            </a:fld>
            <a:endParaRPr lang="es-ES">
              <a:cs typeface="Arial" charset="0"/>
            </a:endParaRPr>
          </a:p>
        </p:txBody>
      </p:sp>
      <p:sp>
        <p:nvSpPr>
          <p:cNvPr id="6" name="5 Marcador de contenido"/>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es-ES" sz="2400" b="1" dirty="0" smtClean="0">
                <a:solidFill>
                  <a:schemeClr val="accent1">
                    <a:lumMod val="50000"/>
                  </a:schemeClr>
                </a:solidFill>
                <a:latin typeface="Arial" panose="020B0604020202020204" pitchFamily="34" charset="0"/>
                <a:cs typeface="Arial" panose="020B0604020202020204" pitchFamily="34" charset="0"/>
              </a:rPr>
              <a:t>Impuesto en general, global, con una única cédula: </a:t>
            </a:r>
            <a:endParaRPr lang="es-AR" sz="2400" b="1" dirty="0" smtClean="0">
              <a:solidFill>
                <a:schemeClr val="accent1">
                  <a:lumMod val="50000"/>
                </a:schemeClr>
              </a:solidFill>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Resultados generados por la enajenación de acciones, cuotas y participaciones sociales, títulos, bonos y demás valores (15%).</a:t>
            </a:r>
            <a:endParaRPr lang="es-AR"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400" b="1" dirty="0" smtClean="0">
                <a:solidFill>
                  <a:schemeClr val="accent1">
                    <a:lumMod val="50000"/>
                  </a:schemeClr>
                </a:solidFill>
                <a:latin typeface="Arial" panose="020B0604020202020204" pitchFamily="34" charset="0"/>
                <a:cs typeface="Arial" panose="020B0604020202020204" pitchFamily="34" charset="0"/>
              </a:rPr>
              <a:t>Los resultados (rendimientos o enajenación) de ciertas inversiones financieras estaban exentos (no aplicables a sujetos empresa):</a:t>
            </a:r>
            <a:endParaRPr lang="es-AR" sz="2400" b="1" dirty="0" smtClean="0">
              <a:solidFill>
                <a:schemeClr val="accent1">
                  <a:lumMod val="50000"/>
                </a:schemeClr>
              </a:solidFill>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Obligaciones negociables colocadas por oferta pública (Ley 23.576).</a:t>
            </a:r>
            <a:endParaRPr lang="es-AR"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Certificados de participación o títulos de deudas, colocados por oferta pública, emitidos por fiduciarios en fideicomisos financieros (Ley 24.441).</a:t>
            </a:r>
            <a:endParaRPr lang="es-AR"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Cuotas partes de fondos comunes de inversión (Ley 24.083).</a:t>
            </a:r>
            <a:endParaRPr lang="es-AR"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Títulos públicos emitidos por la Nación, Provincias o Municipalidades (LIG, art 20 k) y Ley 23.576).</a:t>
            </a:r>
            <a:endParaRPr lang="es-AR"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Colocaciones de fondos en entidades financieras del país, excepto depósitos a plazo fijo con cláusula de ajuste(LIG Art. 20 h)).</a:t>
            </a:r>
            <a:endParaRPr lang="es-AR"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2400" b="1" dirty="0" smtClean="0">
                <a:solidFill>
                  <a:schemeClr val="accent1">
                    <a:lumMod val="50000"/>
                  </a:schemeClr>
                </a:solidFill>
                <a:latin typeface="Arial" panose="020B0604020202020204" pitchFamily="34" charset="0"/>
                <a:cs typeface="Arial" panose="020B0604020202020204" pitchFamily="34" charset="0"/>
              </a:rPr>
              <a:t>Los resultados por enajenación de inmuebles no alcanzados por la tercera categoría no estaban gravados.</a:t>
            </a:r>
            <a:endParaRPr lang="es-AR" sz="2400" b="1" dirty="0" smtClean="0">
              <a:solidFill>
                <a:schemeClr val="accent1">
                  <a:lumMod val="50000"/>
                </a:schemeClr>
              </a:solidFill>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2400" b="1" dirty="0" smtClean="0">
                <a:solidFill>
                  <a:schemeClr val="accent1">
                    <a:lumMod val="50000"/>
                  </a:schemeClr>
                </a:solidFill>
                <a:latin typeface="Arial" panose="020B0604020202020204" pitchFamily="34" charset="0"/>
                <a:cs typeface="Arial" panose="020B0604020202020204" pitchFamily="34" charset="0"/>
              </a:rPr>
              <a:t>Los dividendos y distribuciones de utilidades realizados por sociedades de capital no estaban alcanzados </a:t>
            </a:r>
            <a:r>
              <a:rPr lang="es-ES" sz="2400" dirty="0" smtClean="0">
                <a:latin typeface="Arial" panose="020B0604020202020204" pitchFamily="34" charset="0"/>
                <a:cs typeface="Arial" panose="020B0604020202020204" pitchFamily="34" charset="0"/>
              </a:rPr>
              <a:t>(salvo impuesto de igualación).</a:t>
            </a:r>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950" y="714375"/>
            <a:ext cx="8750300" cy="785813"/>
          </a:xfrm>
        </p:spPr>
        <p:txBody>
          <a:bodyPr rtlCol="0">
            <a:noAutofit/>
          </a:bodyPr>
          <a:lstStyle/>
          <a:p>
            <a:pPr algn="ctr" fontAlgn="auto">
              <a:spcAft>
                <a:spcPts val="0"/>
              </a:spcAft>
              <a:defRPr/>
            </a:pPr>
            <a:r>
              <a:rPr lang="es-ES" sz="2400" b="1" dirty="0" smtClean="0">
                <a:effectLst>
                  <a:outerShdw blurRad="38100" dist="38100" dir="2700000" algn="tl">
                    <a:srgbClr val="000000">
                      <a:alpha val="43137"/>
                    </a:srgbClr>
                  </a:outerShdw>
                </a:effectLst>
                <a:latin typeface="Arial Black" panose="020B0A04020102020204" pitchFamily="34" charset="0"/>
              </a:rPr>
              <a:t/>
            </a:r>
            <a:br>
              <a:rPr lang="es-ES" sz="2400" b="1" dirty="0" smtClean="0">
                <a:effectLst>
                  <a:outerShdw blurRad="38100" dist="38100" dir="2700000" algn="tl">
                    <a:srgbClr val="000000">
                      <a:alpha val="43137"/>
                    </a:srgbClr>
                  </a:outerShdw>
                </a:effectLst>
                <a:latin typeface="Arial Black" panose="020B0A04020102020204" pitchFamily="34" charset="0"/>
              </a:rPr>
            </a:br>
            <a:r>
              <a:rPr lang="es-AR" sz="2400" b="1" dirty="0" smtClean="0">
                <a:solidFill>
                  <a:schemeClr val="tx1"/>
                </a:solidFill>
                <a:latin typeface="Arial" panose="020B0604020202020204" pitchFamily="34" charset="0"/>
                <a:cs typeface="Arial" panose="020B0604020202020204" pitchFamily="34" charset="0"/>
              </a:rPr>
              <a:t>IMPUTACIÓN AL AÑO FISCAL.</a:t>
            </a:r>
            <a:br>
              <a:rPr lang="es-AR" sz="2400" b="1" dirty="0" smtClean="0">
                <a:solidFill>
                  <a:schemeClr val="tx1"/>
                </a:solidFill>
                <a:latin typeface="Arial" panose="020B0604020202020204" pitchFamily="34" charset="0"/>
                <a:cs typeface="Arial" panose="020B0604020202020204" pitchFamily="34" charset="0"/>
              </a:rPr>
            </a:br>
            <a:r>
              <a:rPr lang="es-AR" sz="2400" b="1" dirty="0" smtClean="0">
                <a:solidFill>
                  <a:schemeClr val="tx1"/>
                </a:solidFill>
                <a:latin typeface="Arial" panose="020B0604020202020204" pitchFamily="34" charset="0"/>
                <a:cs typeface="Arial" panose="020B0604020202020204" pitchFamily="34" charset="0"/>
              </a:rPr>
              <a:t>CASOS ESPECIALES PREVISTOS POR EL ART. 90.2 LIG</a:t>
            </a:r>
            <a:br>
              <a:rPr lang="es-AR" sz="2400" b="1" dirty="0" smtClean="0">
                <a:solidFill>
                  <a:schemeClr val="tx1"/>
                </a:solidFill>
                <a:latin typeface="Arial" panose="020B0604020202020204" pitchFamily="34" charset="0"/>
                <a:cs typeface="Arial" panose="020B0604020202020204" pitchFamily="34" charset="0"/>
              </a:rPr>
            </a:br>
            <a:r>
              <a:rPr lang="es-AR" sz="2400" b="1" dirty="0" smtClean="0">
                <a:solidFill>
                  <a:schemeClr val="tx1"/>
                </a:solidFill>
                <a:latin typeface="Arial" panose="020B0604020202020204" pitchFamily="34" charset="0"/>
                <a:cs typeface="Arial" panose="020B0604020202020204" pitchFamily="34" charset="0"/>
              </a:rPr>
              <a:t>90.2 inc. c)</a:t>
            </a:r>
            <a:r>
              <a:rPr lang="es-ES" sz="2400" dirty="0">
                <a:solidFill>
                  <a:schemeClr val="tx2"/>
                </a:solidFill>
              </a:rPr>
              <a:t/>
            </a:r>
            <a:br>
              <a:rPr lang="es-ES" sz="2400" dirty="0">
                <a:solidFill>
                  <a:schemeClr val="tx2"/>
                </a:solidFill>
              </a:rPr>
            </a:br>
            <a:endParaRPr lang="es-ES" sz="2400" dirty="0">
              <a:solidFill>
                <a:schemeClr val="tx2"/>
              </a:solidFill>
            </a:endParaRPr>
          </a:p>
        </p:txBody>
      </p:sp>
      <p:sp>
        <p:nvSpPr>
          <p:cNvPr id="33794"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9B0CB84-238C-4A5B-A0FA-C46A2BEFE807}" type="slidenum">
              <a:rPr lang="es-ES">
                <a:cs typeface="Arial" charset="0"/>
              </a:rPr>
              <a:pPr fontAlgn="base">
                <a:spcBef>
                  <a:spcPct val="0"/>
                </a:spcBef>
                <a:spcAft>
                  <a:spcPct val="0"/>
                </a:spcAft>
              </a:pPr>
              <a:t>20</a:t>
            </a:fld>
            <a:endParaRPr lang="es-ES">
              <a:cs typeface="Arial" charset="0"/>
            </a:endParaRPr>
          </a:p>
        </p:txBody>
      </p:sp>
      <p:graphicFrame>
        <p:nvGraphicFramePr>
          <p:cNvPr id="5" name="Marcador de contenido 3">
            <a:extLst>
              <a:ext uri="{FF2B5EF4-FFF2-40B4-BE49-F238E27FC236}"/>
            </a:extLst>
          </p:cNvPr>
          <p:cNvGraphicFramePr>
            <a:graphicFrameLocks noGrp="1"/>
          </p:cNvGraphicFramePr>
          <p:nvPr>
            <p:ph idx="1"/>
          </p:nvPr>
        </p:nvGraphicFramePr>
        <p:xfrm>
          <a:off x="2786063" y="1714500"/>
          <a:ext cx="3378200" cy="4610100"/>
        </p:xfrm>
        <a:graphic>
          <a:graphicData uri="http://schemas.openxmlformats.org/drawingml/2006/table">
            <a:tbl>
              <a:tblPr>
                <a:tableStyleId>{5C22544A-7EE6-4342-B048-85BDC9FD1C3A}</a:tableStyleId>
              </a:tblPr>
              <a:tblGrid>
                <a:gridCol w="1723959">
                  <a:extLst>
                    <a:ext uri="{9D8B030D-6E8A-4147-A177-3AD203B41FA5}"/>
                  </a:extLst>
                </a:gridCol>
                <a:gridCol w="827120">
                  <a:extLst>
                    <a:ext uri="{9D8B030D-6E8A-4147-A177-3AD203B41FA5}"/>
                  </a:extLst>
                </a:gridCol>
                <a:gridCol w="827120">
                  <a:extLst>
                    <a:ext uri="{9D8B030D-6E8A-4147-A177-3AD203B41FA5}"/>
                  </a:extLst>
                </a:gridCol>
              </a:tblGrid>
              <a:tr h="241300">
                <a:tc>
                  <a:txBody>
                    <a:bodyPr/>
                    <a:lstStyle/>
                    <a:p>
                      <a:pPr algn="l" fontAlgn="b"/>
                      <a:r>
                        <a:rPr lang="es-AR" sz="1200" b="1" u="sng" strike="noStrike">
                          <a:effectLst/>
                        </a:rPr>
                        <a:t> EJEMPLO </a:t>
                      </a:r>
                      <a:endParaRPr lang="es-AR" sz="1200" b="1" i="0" u="sng"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r>
                        <a:rPr lang="es-AR" sz="1200" b="1" u="none" strike="noStrike">
                          <a:effectLst/>
                        </a:rPr>
                        <a:t> VALOR NOMINAL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1.000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r>
                        <a:rPr lang="es-AR" sz="1200" b="1" u="none" strike="noStrike">
                          <a:effectLst/>
                        </a:rPr>
                        <a:t> COMPRO !1/10/2018)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700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r>
                        <a:rPr lang="es-AR" sz="1200" b="1" u="none" strike="noStrike">
                          <a:effectLst/>
                        </a:rPr>
                        <a:t> DESCUENTO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300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gridSpan="2">
                  <a:txBody>
                    <a:bodyPr/>
                    <a:lstStyle/>
                    <a:p>
                      <a:pPr algn="l" fontAlgn="b"/>
                      <a:r>
                        <a:rPr lang="es-AR" sz="1200" b="1" u="none" strike="noStrike">
                          <a:effectLst/>
                        </a:rPr>
                        <a:t> SE AMORTIZA 31/03/2019 </a:t>
                      </a:r>
                      <a:endParaRPr lang="es-AR" sz="12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s-AR"/>
                    </a:p>
                  </a:txBody>
                  <a:tcPr/>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r>
                        <a:rPr lang="es-AR" sz="1200" b="1" u="none" strike="noStrike">
                          <a:effectLst/>
                        </a:rPr>
                        <a:t> AÑO 1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a:txBody>
                    <a:bodyPr/>
                    <a:lstStyle/>
                    <a:p>
                      <a:pPr algn="l" fontAlgn="b"/>
                      <a:r>
                        <a:rPr lang="es-AR" sz="1200" b="1" u="none" strike="noStrike">
                          <a:effectLst/>
                        </a:rPr>
                        <a:t> TOTAL DESCUENTO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300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a:txBody>
                    <a:bodyPr/>
                    <a:lstStyle/>
                    <a:p>
                      <a:pPr algn="l" fontAlgn="b"/>
                      <a:r>
                        <a:rPr lang="es-AR" sz="1200" b="1" u="none" strike="noStrike">
                          <a:effectLst/>
                        </a:rPr>
                        <a:t> DEVENGADO AL 31/12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150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a:txBody>
                    <a:bodyPr/>
                    <a:lstStyle/>
                    <a:p>
                      <a:pPr algn="l" fontAlgn="b"/>
                      <a:r>
                        <a:rPr lang="es-AR" sz="1200" b="1" u="none" strike="noStrike">
                          <a:effectLst/>
                        </a:rPr>
                        <a:t> AÑO 2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a:txBody>
                    <a:bodyPr/>
                    <a:lstStyle/>
                    <a:p>
                      <a:pPr algn="l" fontAlgn="b"/>
                      <a:r>
                        <a:rPr lang="es-AR" sz="1200" b="1" u="none" strike="noStrike">
                          <a:effectLst/>
                        </a:rPr>
                        <a:t> 31/3 DESCUENTO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150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gridSpan="2">
                  <a:txBody>
                    <a:bodyPr/>
                    <a:lstStyle/>
                    <a:p>
                      <a:pPr algn="l" fontAlgn="b"/>
                      <a:r>
                        <a:rPr lang="es-AR" sz="1200" b="1" u="none" strike="noStrike">
                          <a:effectLst/>
                        </a:rPr>
                        <a:t> VALOR AMORTIZACION </a:t>
                      </a:r>
                      <a:endParaRPr lang="es-AR" sz="12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s-AR"/>
                    </a:p>
                  </a:txBody>
                  <a:tcPr/>
                </a:tc>
                <a:tc>
                  <a:txBody>
                    <a:bodyPr/>
                    <a:lstStyle/>
                    <a:p>
                      <a:pPr algn="l" fontAlgn="b"/>
                      <a:r>
                        <a:rPr lang="es-AR" sz="1200" b="1" u="none" strike="noStrike">
                          <a:effectLst/>
                        </a:rPr>
                        <a:t>        1.000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r>
                        <a:rPr lang="es-AR" sz="1200" b="1" u="none" strike="noStrike">
                          <a:effectLst/>
                        </a:rPr>
                        <a:t> COSTO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(1.000)</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r>
                        <a:rPr lang="es-AR" sz="1200" b="1" u="none" strike="noStrike">
                          <a:effectLst/>
                        </a:rPr>
                        <a:t> COMPRA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700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03200">
                <a:tc>
                  <a:txBody>
                    <a:bodyPr/>
                    <a:lstStyle/>
                    <a:p>
                      <a:pPr algn="l" fontAlgn="b"/>
                      <a:r>
                        <a:rPr lang="es-AR" sz="1200" b="1" u="none" strike="noStrike">
                          <a:effectLst/>
                        </a:rPr>
                        <a:t> DESCUENTO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300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gridSpan="2">
                  <a:txBody>
                    <a:bodyPr/>
                    <a:lstStyle/>
                    <a:p>
                      <a:pPr algn="l" fontAlgn="b"/>
                      <a:r>
                        <a:rPr lang="es-AR" sz="1200" b="1" u="none" strike="noStrike">
                          <a:effectLst/>
                        </a:rPr>
                        <a:t> RESULTADO ENAJENACION </a:t>
                      </a:r>
                      <a:endParaRPr lang="es-AR" sz="12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s-AR"/>
                    </a:p>
                  </a:txBody>
                  <a:tcPr/>
                </a:tc>
                <a:tc>
                  <a:txBody>
                    <a:bodyPr/>
                    <a:lstStyle/>
                    <a:p>
                      <a:pPr algn="l" fontAlgn="b"/>
                      <a:r>
                        <a:rPr lang="es-AR" sz="1200" b="1" u="none" strike="noStrike">
                          <a:effectLst/>
                        </a:rPr>
                        <a:t>               -   </a:t>
                      </a:r>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1"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15900">
                <a:tc>
                  <a:txBody>
                    <a:bodyPr/>
                    <a:lstStyle/>
                    <a:p>
                      <a:pPr algn="l" fontAlgn="b"/>
                      <a:r>
                        <a:rPr lang="es-AR" sz="1200" b="1" u="none" strike="noStrike">
                          <a:effectLst/>
                        </a:rPr>
                        <a:t> TOTAL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a:effectLst/>
                        </a:rPr>
                        <a:t> </a:t>
                      </a:r>
                      <a:endParaRPr lang="es-AR"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1" u="none" strike="noStrike" dirty="0">
                          <a:effectLst/>
                        </a:rPr>
                        <a:t>            300 </a:t>
                      </a:r>
                      <a:endParaRPr lang="es-AR" sz="1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Título"/>
          <p:cNvSpPr>
            <a:spLocks noGrp="1"/>
          </p:cNvSpPr>
          <p:nvPr>
            <p:ph type="title"/>
          </p:nvPr>
        </p:nvSpPr>
        <p:spPr>
          <a:xfrm>
            <a:off x="107950" y="500063"/>
            <a:ext cx="8750300" cy="1143000"/>
          </a:xfrm>
        </p:spPr>
        <p:txBody>
          <a:bodyPr/>
          <a:lstStyle/>
          <a:p>
            <a:pPr algn="ctr"/>
            <a:r>
              <a:rPr lang="es-AR" sz="2400" b="1" smtClean="0">
                <a:solidFill>
                  <a:schemeClr val="tx1"/>
                </a:solidFill>
                <a:latin typeface="Arial" charset="0"/>
                <a:cs typeface="Arial" charset="0"/>
              </a:rPr>
              <a:t>IMPUTACIÓN AL AÑO FISCAL.</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CASOS ESPECIALES PREVISTOS POR EL ART. 90.2 LIG</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90.2 inc. d)</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857375"/>
            <a:ext cx="8229600" cy="4572000"/>
          </a:xfrm>
        </p:spPr>
        <p:txBody>
          <a:bodyPr rtlCol="0">
            <a:normAutofit fontScale="77500" lnSpcReduction="20000"/>
          </a:bodyPr>
          <a:lstStyle/>
          <a:p>
            <a:pPr marL="0" indent="0" algn="just" fontAlgn="auto">
              <a:spcAft>
                <a:spcPts val="0"/>
              </a:spcAft>
              <a:buFont typeface="Arial" pitchFamily="34" charset="0"/>
              <a:buNone/>
              <a:defRPr/>
            </a:pPr>
            <a:r>
              <a:rPr lang="es-ES" sz="2000" b="1" u="sng" dirty="0" smtClean="0">
                <a:latin typeface="Arial" panose="020B0604020202020204" pitchFamily="34" charset="0"/>
                <a:cs typeface="Arial" panose="020B0604020202020204" pitchFamily="34" charset="0"/>
              </a:rPr>
              <a:t>90.2. inciso d): Si se suscribe o adquiere un valor </a:t>
            </a:r>
            <a:r>
              <a:rPr lang="es-ES" sz="2000" b="1" u="sng" dirty="0" smtClean="0">
                <a:solidFill>
                  <a:srgbClr val="FF0000"/>
                </a:solidFill>
                <a:latin typeface="Arial" panose="020B0604020202020204" pitchFamily="34" charset="0"/>
                <a:cs typeface="Arial" panose="020B0604020202020204" pitchFamily="34" charset="0"/>
              </a:rPr>
              <a:t>pagando un precio neto de intereses corridos, superior al valor nominal residual. (Sobre la par).</a:t>
            </a:r>
            <a:endParaRPr lang="es-AR" sz="2000" dirty="0" smtClean="0">
              <a:solidFill>
                <a:srgbClr val="FF0000"/>
              </a:solidFill>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La diferencia entre el valor de valor adquisición o suscripción(mayor) y el valor residual nominal (menor) se consideran </a:t>
            </a:r>
            <a:r>
              <a:rPr lang="es-ES_tradnl" sz="2000" b="1" dirty="0" smtClean="0">
                <a:latin typeface="Arial" panose="020B0604020202020204" pitchFamily="34" charset="0"/>
                <a:cs typeface="Arial" panose="020B0604020202020204" pitchFamily="34" charset="0"/>
              </a:rPr>
              <a:t>intereses pagados</a:t>
            </a:r>
            <a:r>
              <a:rPr lang="es-ES_tradnl" sz="2000" dirty="0" smtClean="0">
                <a:latin typeface="Arial" panose="020B0604020202020204" pitchFamily="34" charset="0"/>
                <a:cs typeface="Arial" panose="020B0604020202020204" pitchFamily="34" charset="0"/>
              </a:rPr>
              <a:t>. </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Dos opciones para imputar los intereses pagados, lo que impacta en la determinación del costo computable:</a:t>
            </a:r>
          </a:p>
          <a:p>
            <a:pPr lvl="1" fontAlgn="auto">
              <a:spcAft>
                <a:spcPts val="0"/>
              </a:spcAft>
              <a:buFont typeface="Arial" pitchFamily="34" charset="0"/>
              <a:buChar char="–"/>
              <a:defRPr/>
            </a:pPr>
            <a:r>
              <a:rPr lang="es-ES_tradnl" sz="1600" b="1" u="sng" dirty="0" smtClean="0">
                <a:solidFill>
                  <a:schemeClr val="accent1">
                    <a:lumMod val="50000"/>
                  </a:schemeClr>
                </a:solidFill>
                <a:latin typeface="Arial" panose="020B0604020202020204" pitchFamily="34" charset="0"/>
                <a:cs typeface="Arial" panose="020B0604020202020204" pitchFamily="34" charset="0"/>
              </a:rPr>
              <a:t>Opción 1:</a:t>
            </a:r>
            <a:r>
              <a:rPr lang="es-ES_tradnl" sz="1600" dirty="0" smtClean="0">
                <a:latin typeface="Arial" panose="020B0604020202020204" pitchFamily="34" charset="0"/>
                <a:cs typeface="Arial" panose="020B0604020202020204" pitchFamily="34" charset="0"/>
              </a:rPr>
              <a:t> </a:t>
            </a:r>
            <a:r>
              <a:rPr lang="es-ES_tradnl" sz="1600" b="1" dirty="0" smtClean="0">
                <a:solidFill>
                  <a:schemeClr val="accent1">
                    <a:lumMod val="50000"/>
                  </a:schemeClr>
                </a:solidFill>
                <a:latin typeface="Arial" panose="020B0604020202020204" pitchFamily="34" charset="0"/>
                <a:cs typeface="Arial" panose="020B0604020202020204" pitchFamily="34" charset="0"/>
              </a:rPr>
              <a:t>Deducirlos </a:t>
            </a:r>
            <a:r>
              <a:rPr lang="es-ES_tradnl" sz="1600" dirty="0" smtClean="0">
                <a:latin typeface="Arial" panose="020B0604020202020204" pitchFamily="34" charset="0"/>
                <a:cs typeface="Arial" panose="020B0604020202020204" pitchFamily="34" charset="0"/>
              </a:rPr>
              <a:t>en función del </a:t>
            </a:r>
            <a:r>
              <a:rPr lang="es-ES_tradnl" sz="1600" dirty="0" err="1" smtClean="0">
                <a:latin typeface="Arial" panose="020B0604020202020204" pitchFamily="34" charset="0"/>
                <a:cs typeface="Arial" panose="020B0604020202020204" pitchFamily="34" charset="0"/>
              </a:rPr>
              <a:t>devengamiento</a:t>
            </a:r>
            <a:r>
              <a:rPr lang="es-ES_tradnl" sz="1600" dirty="0" smtClean="0">
                <a:latin typeface="Arial" panose="020B0604020202020204" pitchFamily="34" charset="0"/>
                <a:cs typeface="Arial" panose="020B0604020202020204" pitchFamily="34" charset="0"/>
              </a:rPr>
              <a:t>, a partir del mes de suscripción o compra hasta el mes de amortización parcial o total o el de enajenación, lo que ocurra primero.</a:t>
            </a:r>
          </a:p>
          <a:p>
            <a:pPr lvl="2" algn="just" fontAlgn="auto">
              <a:spcAft>
                <a:spcPts val="0"/>
              </a:spcAft>
              <a:buFont typeface="Arial" pitchFamily="34" charset="0"/>
              <a:buChar char="•"/>
              <a:defRPr/>
            </a:pPr>
            <a:r>
              <a:rPr lang="es-ES_tradnl" sz="1600" dirty="0" smtClean="0">
                <a:latin typeface="Arial" panose="020B0604020202020204" pitchFamily="34" charset="0"/>
                <a:cs typeface="Arial" panose="020B0604020202020204" pitchFamily="34" charset="0"/>
              </a:rPr>
              <a:t>Cuando se transfiera, el costo computable se determina restando al valor de adquisición las deducciones efectuadas.</a:t>
            </a:r>
          </a:p>
          <a:p>
            <a:pPr lvl="2" algn="just" fontAlgn="auto">
              <a:spcAft>
                <a:spcPts val="0"/>
              </a:spcAft>
              <a:buFont typeface="Arial" pitchFamily="34" charset="0"/>
              <a:buChar char="•"/>
              <a:defRPr/>
            </a:pPr>
            <a:r>
              <a:rPr lang="es-AR" sz="1600" b="1" i="1" dirty="0" smtClean="0">
                <a:solidFill>
                  <a:schemeClr val="accent6">
                    <a:lumMod val="50000"/>
                  </a:schemeClr>
                </a:solidFill>
                <a:latin typeface="Arial" panose="020B0604020202020204" pitchFamily="34" charset="0"/>
                <a:cs typeface="Arial" panose="020B0604020202020204" pitchFamily="34" charset="0"/>
              </a:rPr>
              <a:t>El importe de la diferencia de precio deducible en cada período fiscal NO podrá exceder el equivalente al de los intereses que se perciban en cada período. </a:t>
            </a:r>
            <a:r>
              <a:rPr lang="es-AR" sz="1600" dirty="0" smtClean="0">
                <a:latin typeface="Arial" panose="020B0604020202020204" pitchFamily="34" charset="0"/>
                <a:cs typeface="Arial" panose="020B0604020202020204" pitchFamily="34" charset="0"/>
              </a:rPr>
              <a:t>La intención es que si en el período no se perciben intereses no hay deducción;  si hay percepción, éste es el límite.</a:t>
            </a:r>
          </a:p>
          <a:p>
            <a:pPr lvl="1" algn="just" fontAlgn="auto">
              <a:spcAft>
                <a:spcPts val="0"/>
              </a:spcAft>
              <a:buFont typeface="Arial" pitchFamily="34" charset="0"/>
              <a:buChar char="–"/>
              <a:defRPr/>
            </a:pPr>
            <a:r>
              <a:rPr lang="es-AR" sz="1600" b="1" u="sng" dirty="0" smtClean="0">
                <a:solidFill>
                  <a:schemeClr val="accent1">
                    <a:lumMod val="50000"/>
                  </a:schemeClr>
                </a:solidFill>
                <a:latin typeface="Arial" panose="020B0604020202020204" pitchFamily="34" charset="0"/>
                <a:cs typeface="Arial" panose="020B0604020202020204" pitchFamily="34" charset="0"/>
              </a:rPr>
              <a:t>Opción 2:</a:t>
            </a:r>
            <a:r>
              <a:rPr lang="es-AR" sz="1600" dirty="0" smtClean="0">
                <a:latin typeface="Arial" panose="020B0604020202020204" pitchFamily="34" charset="0"/>
                <a:cs typeface="Arial" panose="020B0604020202020204" pitchFamily="34" charset="0"/>
              </a:rPr>
              <a:t> </a:t>
            </a:r>
            <a:r>
              <a:rPr lang="es-AR" sz="1600" b="1" dirty="0" smtClean="0">
                <a:solidFill>
                  <a:schemeClr val="accent1">
                    <a:lumMod val="50000"/>
                  </a:schemeClr>
                </a:solidFill>
                <a:latin typeface="Arial" panose="020B0604020202020204" pitchFamily="34" charset="0"/>
                <a:cs typeface="Arial" panose="020B0604020202020204" pitchFamily="34" charset="0"/>
              </a:rPr>
              <a:t>No deducir</a:t>
            </a:r>
            <a:r>
              <a:rPr lang="es-AR" sz="1600" dirty="0" smtClean="0">
                <a:latin typeface="Arial" panose="020B0604020202020204" pitchFamily="34" charset="0"/>
                <a:cs typeface="Arial" panose="020B0604020202020204" pitchFamily="34" charset="0"/>
              </a:rPr>
              <a:t>. Cuando lo enajene, el precio de adquisición (neto de intereses corridos) es el </a:t>
            </a:r>
            <a:r>
              <a:rPr lang="es-AR" sz="1600" dirty="0" err="1" smtClean="0">
                <a:latin typeface="Arial" panose="020B0604020202020204" pitchFamily="34" charset="0"/>
                <a:cs typeface="Arial" panose="020B0604020202020204" pitchFamily="34" charset="0"/>
              </a:rPr>
              <a:t>cossto</a:t>
            </a:r>
            <a:r>
              <a:rPr lang="es-AR" sz="1600" dirty="0" smtClean="0">
                <a:latin typeface="Arial" panose="020B0604020202020204" pitchFamily="34" charset="0"/>
                <a:cs typeface="Arial" panose="020B0604020202020204" pitchFamily="34" charset="0"/>
              </a:rPr>
              <a:t> computable.</a:t>
            </a:r>
          </a:p>
          <a:p>
            <a:pPr lvl="1" algn="just" fontAlgn="auto">
              <a:spcAft>
                <a:spcPts val="0"/>
              </a:spcAft>
              <a:buFont typeface="Arial" pitchFamily="34" charset="0"/>
              <a:buChar char="–"/>
              <a:defRPr/>
            </a:pPr>
            <a:r>
              <a:rPr lang="es-AR" sz="1600" dirty="0" smtClean="0">
                <a:latin typeface="Arial" panose="020B0604020202020204" pitchFamily="34" charset="0"/>
                <a:cs typeface="Arial" panose="020B0604020202020204" pitchFamily="34" charset="0"/>
              </a:rPr>
              <a:t>Los intereses posteriores se imputan por la regla general (percibido o devengado).</a:t>
            </a:r>
          </a:p>
          <a:p>
            <a:pPr lvl="1" algn="just" fontAlgn="auto">
              <a:spcAft>
                <a:spcPts val="0"/>
              </a:spcAft>
              <a:buFont typeface="Arial" pitchFamily="34" charset="0"/>
              <a:buChar char="–"/>
              <a:defRPr/>
            </a:pPr>
            <a:endParaRPr lang="es-AR" sz="16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2200" b="1" u="sng" dirty="0" smtClean="0">
                <a:latin typeface="Arial" panose="020B0604020202020204" pitchFamily="34" charset="0"/>
                <a:cs typeface="Arial" panose="020B0604020202020204" pitchFamily="34" charset="0"/>
              </a:rPr>
              <a:t>Condición de uniformidad:</a:t>
            </a:r>
            <a:r>
              <a:rPr lang="es-ES" sz="2200" dirty="0" smtClean="0">
                <a:latin typeface="Arial" panose="020B0604020202020204" pitchFamily="34" charset="0"/>
                <a:cs typeface="Arial" panose="020B0604020202020204" pitchFamily="34" charset="0"/>
              </a:rPr>
              <a:t> La opción debe ser ejercida sobre la totalidad de las inversiones respectivas y mantenerse durante cinco (5) años.</a:t>
            </a:r>
            <a:endParaRPr lang="es-AR" sz="22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endParaRPr lang="es-ES" sz="1800"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
        <p:nvSpPr>
          <p:cNvPr id="3481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2F11A72-95DD-459E-AFB6-76133634E1EF}" type="slidenum">
              <a:rPr lang="es-ES">
                <a:cs typeface="Arial" charset="0"/>
              </a:rPr>
              <a:pPr fontAlgn="base">
                <a:spcBef>
                  <a:spcPct val="0"/>
                </a:spcBef>
                <a:spcAft>
                  <a:spcPct val="0"/>
                </a:spcAft>
              </a:pPr>
              <a:t>21</a:t>
            </a:fld>
            <a:endParaRPr lang="es-ES">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Título"/>
          <p:cNvSpPr>
            <a:spLocks noGrp="1"/>
          </p:cNvSpPr>
          <p:nvPr>
            <p:ph type="title"/>
          </p:nvPr>
        </p:nvSpPr>
        <p:spPr>
          <a:xfrm>
            <a:off x="107950" y="857250"/>
            <a:ext cx="8750300" cy="928688"/>
          </a:xfrm>
        </p:spPr>
        <p:txBody>
          <a:bodyPr/>
          <a:lstStyle/>
          <a:p>
            <a:pPr algn="ctr"/>
            <a:r>
              <a:rPr lang="es-ES" sz="2400" b="1" smtClean="0">
                <a:solidFill>
                  <a:srgbClr val="FFFF00"/>
                </a:solidFill>
                <a:latin typeface="Arial Black" pitchFamily="34" charset="0"/>
              </a:rPr>
              <a:t/>
            </a:r>
            <a:br>
              <a:rPr lang="es-ES" sz="2400" b="1" smtClean="0">
                <a:solidFill>
                  <a:srgbClr val="FFFF00"/>
                </a:solidFill>
                <a:latin typeface="Arial Black" pitchFamily="34" charset="0"/>
              </a:rPr>
            </a:br>
            <a:r>
              <a:rPr lang="es-AR" sz="2400" b="1" smtClean="0">
                <a:solidFill>
                  <a:schemeClr val="tx1"/>
                </a:solidFill>
                <a:latin typeface="Arial" charset="0"/>
                <a:cs typeface="Arial" charset="0"/>
              </a:rPr>
              <a:t>IMPUTACIÓN AL AÑO FISCAL.</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CASOS ESPECIALES PREVISTOS POR EL ART. 90.2 LIG</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90.2 inc. d)</a:t>
            </a:r>
            <a:r>
              <a:rPr lang="es-ES" sz="2400" smtClean="0">
                <a:solidFill>
                  <a:schemeClr val="tx2"/>
                </a:solidFill>
                <a:latin typeface="Gill Sans MT"/>
              </a:rPr>
              <a:t/>
            </a:r>
            <a:br>
              <a:rPr lang="es-ES" sz="2400" smtClean="0">
                <a:solidFill>
                  <a:schemeClr val="tx2"/>
                </a:solidFill>
                <a:latin typeface="Gill Sans MT"/>
              </a:rPr>
            </a:br>
            <a:endParaRPr lang="es-ES" sz="2400" smtClean="0">
              <a:solidFill>
                <a:schemeClr val="tx2"/>
              </a:solidFill>
              <a:latin typeface="Gill Sans MT"/>
            </a:endParaRPr>
          </a:p>
        </p:txBody>
      </p:sp>
      <p:sp>
        <p:nvSpPr>
          <p:cNvPr id="35842"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BE496AA-E67E-44BA-8A02-3E547A336E7C}" type="slidenum">
              <a:rPr lang="es-ES">
                <a:cs typeface="Arial" charset="0"/>
              </a:rPr>
              <a:pPr fontAlgn="base">
                <a:spcBef>
                  <a:spcPct val="0"/>
                </a:spcBef>
                <a:spcAft>
                  <a:spcPct val="0"/>
                </a:spcAft>
              </a:pPr>
              <a:t>22</a:t>
            </a:fld>
            <a:endParaRPr lang="es-ES">
              <a:cs typeface="Arial" charset="0"/>
            </a:endParaRPr>
          </a:p>
        </p:txBody>
      </p:sp>
      <p:graphicFrame>
        <p:nvGraphicFramePr>
          <p:cNvPr id="6" name="Tabla 3">
            <a:extLst>
              <a:ext uri="{FF2B5EF4-FFF2-40B4-BE49-F238E27FC236}"/>
            </a:extLst>
          </p:cNvPr>
          <p:cNvGraphicFramePr>
            <a:graphicFrameLocks noGrp="1"/>
          </p:cNvGraphicFramePr>
          <p:nvPr/>
        </p:nvGraphicFramePr>
        <p:xfrm>
          <a:off x="1785938" y="2071688"/>
          <a:ext cx="5041900" cy="4073525"/>
        </p:xfrm>
        <a:graphic>
          <a:graphicData uri="http://schemas.openxmlformats.org/drawingml/2006/table">
            <a:tbl>
              <a:tblPr>
                <a:tableStyleId>{5C22544A-7EE6-4342-B048-85BDC9FD1C3A}</a:tableStyleId>
              </a:tblPr>
              <a:tblGrid>
                <a:gridCol w="1673239">
                  <a:extLst>
                    <a:ext uri="{9D8B030D-6E8A-4147-A177-3AD203B41FA5}"/>
                  </a:extLst>
                </a:gridCol>
                <a:gridCol w="827112">
                  <a:extLst>
                    <a:ext uri="{9D8B030D-6E8A-4147-A177-3AD203B41FA5}"/>
                  </a:extLst>
                </a:gridCol>
                <a:gridCol w="887324">
                  <a:extLst>
                    <a:ext uri="{9D8B030D-6E8A-4147-A177-3AD203B41FA5}"/>
                  </a:extLst>
                </a:gridCol>
                <a:gridCol w="827112">
                  <a:extLst>
                    <a:ext uri="{9D8B030D-6E8A-4147-A177-3AD203B41FA5}"/>
                  </a:extLst>
                </a:gridCol>
                <a:gridCol w="827112">
                  <a:extLst>
                    <a:ext uri="{9D8B030D-6E8A-4147-A177-3AD203B41FA5}"/>
                  </a:extLst>
                </a:gridCol>
              </a:tblGrid>
              <a:tr h="253952">
                <a:tc>
                  <a:txBody>
                    <a:bodyPr/>
                    <a:lstStyle/>
                    <a:p>
                      <a:pPr algn="l" fontAlgn="b"/>
                      <a:r>
                        <a:rPr lang="es-AR" sz="1200" b="0" u="none" strike="noStrike" dirty="0">
                          <a:effectLst/>
                        </a:rPr>
                        <a:t> EJEMPLO </a:t>
                      </a:r>
                      <a:endParaRPr lang="es-AR"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53952">
                <a:tc>
                  <a:txBody>
                    <a:bodyPr/>
                    <a:lstStyle/>
                    <a:p>
                      <a:pPr algn="l" fontAlgn="b"/>
                      <a:r>
                        <a:rPr lang="es-AR" sz="1200" b="0" u="none" strike="noStrike">
                          <a:effectLst/>
                        </a:rPr>
                        <a:t> VALOR NOMINAL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1.000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r>
                        <a:rPr lang="es-AR" sz="1200" b="0" u="none" strike="noStrike">
                          <a:effectLst/>
                        </a:rPr>
                        <a:t> COMPRO EN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1.400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r>
                        <a:rPr lang="es-AR" sz="1200" b="0" u="none" strike="noStrike">
                          <a:effectLst/>
                        </a:rPr>
                        <a:t> INTERESES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(400)</a:t>
                      </a:r>
                      <a:endParaRPr lang="es-AR" sz="1200" b="0" i="0" u="none" strike="noStrike">
                        <a:solidFill>
                          <a:srgbClr val="000000"/>
                        </a:solidFill>
                        <a:effectLst/>
                        <a:latin typeface="Arial" panose="020B0604020202020204" pitchFamily="34" charset="0"/>
                      </a:endParaRPr>
                    </a:p>
                  </a:txBody>
                  <a:tcPr marL="9525" marR="9525" marT="9525" marB="0" anchor="b"/>
                </a:tc>
                <a:tc gridSpan="3">
                  <a:txBody>
                    <a:bodyPr/>
                    <a:lstStyle/>
                    <a:p>
                      <a:pPr algn="l" fontAlgn="b"/>
                      <a:r>
                        <a:rPr lang="es-AR" sz="1200" b="0" u="none" strike="noStrike">
                          <a:effectLst/>
                        </a:rPr>
                        <a:t> DEDUCIRLO CON CONDICIONES </a:t>
                      </a:r>
                      <a:endParaRPr lang="es-AR" sz="1200" b="0"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s-AR"/>
                    </a:p>
                  </a:txBody>
                  <a:tcPr/>
                </a:tc>
                <a:tc hMerge="1">
                  <a:txBody>
                    <a:bodyPr/>
                    <a:lstStyle/>
                    <a:p>
                      <a:endParaRPr lang="es-AR"/>
                    </a:p>
                  </a:txBody>
                  <a:tcPr/>
                </a:tc>
                <a:extLst>
                  <a:ext uri="{0D108BD9-81ED-4DB2-BD59-A6C34878D82A}"/>
                </a:extLst>
              </a:tr>
              <a:tr h="253952">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53952">
                <a:tc>
                  <a:txBody>
                    <a:bodyPr/>
                    <a:lstStyle/>
                    <a:p>
                      <a:pPr algn="l" fontAlgn="b"/>
                      <a:r>
                        <a:rPr lang="es-AR" sz="1200" b="0" u="none" strike="noStrike">
                          <a:effectLst/>
                        </a:rPr>
                        <a:t> VENDO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1.500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s-AR" sz="1200" b="0" u="none" strike="noStrike">
                          <a:effectLst/>
                        </a:rPr>
                        <a:t> NO DED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s-AR" sz="1200" b="0" u="none" strike="noStrike">
                          <a:effectLst/>
                        </a:rPr>
                        <a:t> SI DED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53952">
                <a:tc>
                  <a:txBody>
                    <a:bodyPr/>
                    <a:lstStyle/>
                    <a:p>
                      <a:pPr algn="l" fontAlgn="b"/>
                      <a:r>
                        <a:rPr lang="es-AR" sz="1200" b="0" u="none" strike="noStrike">
                          <a:effectLst/>
                        </a:rPr>
                        <a:t> PRECIO VENTA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1.500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1.500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r>
                        <a:rPr lang="es-AR" sz="1200" b="0" u="none" strike="noStrike">
                          <a:effectLst/>
                        </a:rPr>
                        <a:t> COSTO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(1.400)</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(1.000)</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r>
                        <a:rPr lang="es-AR" sz="1200" b="0" u="none" strike="noStrike">
                          <a:effectLst/>
                        </a:rPr>
                        <a:t> RESULTADO VTA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dirty="0">
                          <a:effectLst/>
                        </a:rPr>
                        <a:t>            100 </a:t>
                      </a:r>
                      <a:endParaRPr lang="es-AR"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500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r>
                        <a:rPr lang="es-AR" sz="1200" b="0" u="none" strike="noStrike">
                          <a:effectLst/>
                        </a:rPr>
                        <a:t> DEUCCION ANT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(400)</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extLst>
              </a:tr>
              <a:tr h="269824">
                <a:tc>
                  <a:txBody>
                    <a:bodyPr/>
                    <a:lstStyle/>
                    <a:p>
                      <a:pPr algn="l" fontAlgn="b"/>
                      <a:r>
                        <a:rPr lang="es-AR" sz="1200" b="0" u="none" strike="noStrike">
                          <a:effectLst/>
                        </a:rPr>
                        <a:t> TOTAL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s-AR" sz="1200" b="0" u="none" strike="noStrike">
                          <a:effectLst/>
                        </a:rPr>
                        <a:t>             100 </a:t>
                      </a:r>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s-AR" sz="12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950" y="428625"/>
            <a:ext cx="8750300" cy="785813"/>
          </a:xfrm>
        </p:spPr>
        <p:txBody>
          <a:bodyPr rtlCol="0">
            <a:normAutofit fontScale="90000"/>
          </a:bodyPr>
          <a:lstStyle/>
          <a:p>
            <a:pPr algn="ctr" fontAlgn="auto">
              <a:spcAft>
                <a:spcPts val="0"/>
              </a:spcAft>
              <a:defRPr/>
            </a:pP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_tradnl" sz="2800" b="1" dirty="0" smtClean="0">
                <a:solidFill>
                  <a:schemeClr val="tx1"/>
                </a:solidFill>
                <a:latin typeface="Arial" panose="020B0604020202020204" pitchFamily="34" charset="0"/>
                <a:cs typeface="Arial" panose="020B0604020202020204" pitchFamily="34" charset="0"/>
              </a:rPr>
              <a:t>Impuestos cedulares</a:t>
            </a:r>
            <a:r>
              <a:rPr lang="es-ES" sz="2700" dirty="0" smtClean="0">
                <a:solidFill>
                  <a:schemeClr val="tx2"/>
                </a:solidFill>
                <a:latin typeface="Arial Black" panose="020B0A04020102020204" pitchFamily="34" charset="0"/>
              </a:rPr>
              <a:t/>
            </a:r>
            <a:br>
              <a:rPr lang="es-ES" sz="2700" dirty="0" smtClean="0">
                <a:solidFill>
                  <a:schemeClr val="tx2"/>
                </a:solidFill>
                <a:latin typeface="Arial Black" panose="020B0A04020102020204" pitchFamily="34" charset="0"/>
              </a:rPr>
            </a:br>
            <a:r>
              <a:rPr lang="es-ES" dirty="0"/>
              <a:t/>
            </a:r>
            <a:br>
              <a:rPr lang="es-ES" dirty="0"/>
            </a:br>
            <a:endParaRPr lang="es-ES" dirty="0"/>
          </a:p>
        </p:txBody>
      </p:sp>
      <p:sp>
        <p:nvSpPr>
          <p:cNvPr id="3" name="2 Marcador de contenido"/>
          <p:cNvSpPr>
            <a:spLocks noGrp="1"/>
          </p:cNvSpPr>
          <p:nvPr>
            <p:ph idx="1"/>
          </p:nvPr>
        </p:nvSpPr>
        <p:spPr>
          <a:xfrm>
            <a:off x="457200" y="1268413"/>
            <a:ext cx="8229600" cy="4857750"/>
          </a:xfrm>
        </p:spPr>
        <p:txBody>
          <a:bodyPr rtlCol="0">
            <a:normAutofit fontScale="77500" lnSpcReduction="20000"/>
          </a:bodyPr>
          <a:lstStyle/>
          <a:p>
            <a:pPr marL="0" indent="0" fontAlgn="auto">
              <a:lnSpc>
                <a:spcPct val="150000"/>
              </a:lnSpc>
              <a:spcBef>
                <a:spcPts val="0"/>
              </a:spcBef>
              <a:spcAft>
                <a:spcPts val="0"/>
              </a:spcAft>
              <a:buFont typeface="Arial" pitchFamily="34" charset="0"/>
              <a:buNone/>
              <a:defRPr/>
            </a:pPr>
            <a:r>
              <a:rPr lang="es-ES_tradnl" b="1" u="sng" dirty="0" smtClean="0">
                <a:solidFill>
                  <a:schemeClr val="tx2">
                    <a:lumMod val="75000"/>
                  </a:schemeClr>
                </a:solidFill>
                <a:latin typeface="Arial" panose="020B0604020202020204" pitchFamily="34" charset="0"/>
                <a:cs typeface="Arial" panose="020B0604020202020204" pitchFamily="34" charset="0"/>
              </a:rPr>
              <a:t>Pasos cuando compro:</a:t>
            </a:r>
          </a:p>
          <a:p>
            <a:pPr fontAlgn="auto">
              <a:lnSpc>
                <a:spcPct val="150000"/>
              </a:lnSpc>
              <a:spcBef>
                <a:spcPts val="0"/>
              </a:spcBef>
              <a:spcAft>
                <a:spcPts val="0"/>
              </a:spcAft>
              <a:buFontTx/>
              <a:buAutoNum type="arabicPeriod"/>
              <a:defRPr/>
            </a:pPr>
            <a:r>
              <a:rPr lang="es-ES_tradnl" b="1" u="sng" dirty="0" smtClean="0">
                <a:solidFill>
                  <a:srgbClr val="0070C0"/>
                </a:solidFill>
                <a:latin typeface="Arial" panose="020B0604020202020204" pitchFamily="34" charset="0"/>
                <a:cs typeface="Arial" panose="020B0604020202020204" pitchFamily="34" charset="0"/>
              </a:rPr>
              <a:t>Determinar intereses corridos.</a:t>
            </a:r>
          </a:p>
          <a:p>
            <a:pPr lvl="1" fontAlgn="auto">
              <a:lnSpc>
                <a:spcPct val="150000"/>
              </a:lnSpc>
              <a:spcBef>
                <a:spcPts val="0"/>
              </a:spcBef>
              <a:spcAft>
                <a:spcPts val="0"/>
              </a:spcAft>
              <a:buFontTx/>
              <a:buAutoNum type="arabicPeriod"/>
              <a:defRPr/>
            </a:pPr>
            <a:r>
              <a:rPr lang="es-ES_tradnl" b="1" dirty="0" smtClean="0">
                <a:latin typeface="Arial" panose="020B0604020202020204" pitchFamily="34" charset="0"/>
                <a:cs typeface="Arial" panose="020B0604020202020204" pitchFamily="34" charset="0"/>
              </a:rPr>
              <a:t> </a:t>
            </a:r>
            <a:r>
              <a:rPr lang="es-ES_tradnl" b="1" u="sng" dirty="0" smtClean="0">
                <a:latin typeface="Arial" panose="020B0604020202020204" pitchFamily="34" charset="0"/>
                <a:cs typeface="Arial" panose="020B0604020202020204" pitchFamily="34" charset="0"/>
              </a:rPr>
              <a:t>Opto por no segregarlos: </a:t>
            </a:r>
            <a:r>
              <a:rPr lang="es-ES_tradnl" dirty="0" smtClean="0">
                <a:latin typeface="Arial" panose="020B0604020202020204" pitchFamily="34" charset="0"/>
                <a:cs typeface="Arial" panose="020B0604020202020204" pitchFamily="34" charset="0"/>
              </a:rPr>
              <a:t>los intereses posteriores estarán totalmente gravados y en el momento de venta, el costo computable será el valor de adquisición.</a:t>
            </a:r>
          </a:p>
          <a:p>
            <a:pPr lvl="1" algn="just" fontAlgn="auto">
              <a:lnSpc>
                <a:spcPct val="150000"/>
              </a:lnSpc>
              <a:spcBef>
                <a:spcPts val="0"/>
              </a:spcBef>
              <a:spcAft>
                <a:spcPts val="0"/>
              </a:spcAft>
              <a:buFontTx/>
              <a:buAutoNum type="arabicPeriod"/>
              <a:defRPr/>
            </a:pPr>
            <a:r>
              <a:rPr lang="es-ES_tradnl" b="1" u="sng" dirty="0" smtClean="0">
                <a:latin typeface="Arial" panose="020B0604020202020204" pitchFamily="34" charset="0"/>
                <a:cs typeface="Arial" panose="020B0604020202020204" pitchFamily="34" charset="0"/>
              </a:rPr>
              <a:t>Opto por segregarlos: </a:t>
            </a:r>
            <a:r>
              <a:rPr lang="es-ES_tradnl" dirty="0" smtClean="0">
                <a:latin typeface="Arial" panose="020B0604020202020204" pitchFamily="34" charset="0"/>
                <a:cs typeface="Arial" panose="020B0604020202020204" pitchFamily="34" charset="0"/>
              </a:rPr>
              <a:t>los intereses posteriores a declarar serán los intereses netos de los segregados en oportunidad de la compra y en el momento de la enajenación el costo computable será el valor de adquisición neto de intereses corridos.</a:t>
            </a:r>
          </a:p>
          <a:p>
            <a:pPr fontAlgn="auto">
              <a:spcAft>
                <a:spcPts val="0"/>
              </a:spcAft>
              <a:buFont typeface="Arial" pitchFamily="34" charset="0"/>
              <a:buChar char="•"/>
              <a:defRPr/>
            </a:pPr>
            <a:endParaRPr lang="es-ES" sz="2300" dirty="0"/>
          </a:p>
        </p:txBody>
      </p:sp>
      <p:sp>
        <p:nvSpPr>
          <p:cNvPr id="3686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4DEE694-65E0-4E70-95E7-4AC7BAF28383}" type="slidenum">
              <a:rPr lang="es-ES">
                <a:cs typeface="Arial" charset="0"/>
              </a:rPr>
              <a:pPr fontAlgn="base">
                <a:spcBef>
                  <a:spcPct val="0"/>
                </a:spcBef>
                <a:spcAft>
                  <a:spcPct val="0"/>
                </a:spcAft>
              </a:pPr>
              <a:t>23</a:t>
            </a:fld>
            <a:endParaRPr lang="es-ES">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388" y="428625"/>
            <a:ext cx="8678862" cy="1071563"/>
          </a:xfrm>
        </p:spPr>
        <p:txBody>
          <a:bodyPr rtlCol="0">
            <a:normAutofit fontScale="90000"/>
          </a:bodyPr>
          <a:lstStyle/>
          <a:p>
            <a:pPr algn="ctr" fontAlgn="auto">
              <a:spcAft>
                <a:spcPts val="0"/>
              </a:spcAft>
              <a:defRPr/>
            </a:pPr>
            <a:r>
              <a:rPr lang="es-ES" sz="2700" b="1" dirty="0" smtClean="0">
                <a:solidFill>
                  <a:srgbClr val="FFFF00"/>
                </a:solidFill>
                <a:latin typeface="Arial Black" panose="020B0A04020102020204" pitchFamily="34" charset="0"/>
              </a:rPr>
              <a:t/>
            </a:r>
            <a:br>
              <a:rPr lang="es-ES" sz="2700" b="1" dirty="0" smtClean="0">
                <a:solidFill>
                  <a:srgbClr val="FFFF00"/>
                </a:solidFill>
                <a:latin typeface="Arial Black" panose="020B0A04020102020204" pitchFamily="34" charset="0"/>
              </a:rPr>
            </a:br>
            <a:r>
              <a:rPr lang="es-ES_tradnl" sz="2800" b="1" dirty="0" smtClean="0">
                <a:solidFill>
                  <a:schemeClr val="tx1"/>
                </a:solidFill>
                <a:latin typeface="Arial" panose="020B0604020202020204" pitchFamily="34" charset="0"/>
                <a:cs typeface="Arial" panose="020B0604020202020204" pitchFamily="34" charset="0"/>
              </a:rPr>
              <a:t>Impuestos cedulares</a:t>
            </a:r>
            <a:r>
              <a:rPr lang="es-ES" dirty="0">
                <a:solidFill>
                  <a:schemeClr val="tx1"/>
                </a:solidFill>
                <a:latin typeface="Arial Black" panose="020B0A04020102020204" pitchFamily="34" charset="0"/>
              </a:rPr>
              <a:t>	</a:t>
            </a:r>
            <a:r>
              <a:rPr lang="es-ES" dirty="0">
                <a:solidFill>
                  <a:srgbClr val="FFFF00"/>
                </a:solidFill>
                <a:latin typeface="Arial Black" panose="020B0A04020102020204" pitchFamily="34" charset="0"/>
              </a:rPr>
              <a:t/>
            </a:r>
            <a:br>
              <a:rPr lang="es-ES" dirty="0">
                <a:solidFill>
                  <a:srgbClr val="FFFF00"/>
                </a:solidFill>
                <a:latin typeface="Arial Black" panose="020B0A04020102020204" pitchFamily="34" charset="0"/>
              </a:rPr>
            </a:br>
            <a:endParaRPr lang="es-ES" dirty="0"/>
          </a:p>
        </p:txBody>
      </p:sp>
      <p:sp>
        <p:nvSpPr>
          <p:cNvPr id="37890"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58AFEA9-1613-4A9D-8F80-AC521E62175A}" type="slidenum">
              <a:rPr lang="es-ES">
                <a:cs typeface="Arial" charset="0"/>
              </a:rPr>
              <a:pPr fontAlgn="base">
                <a:spcBef>
                  <a:spcPct val="0"/>
                </a:spcBef>
                <a:spcAft>
                  <a:spcPct val="0"/>
                </a:spcAft>
              </a:pPr>
              <a:t>24</a:t>
            </a:fld>
            <a:endParaRPr lang="es-ES">
              <a:cs typeface="Arial" charset="0"/>
            </a:endParaRPr>
          </a:p>
        </p:txBody>
      </p:sp>
      <p:sp>
        <p:nvSpPr>
          <p:cNvPr id="6" name="5 Marcador de contenido"/>
          <p:cNvSpPr>
            <a:spLocks noGrp="1"/>
          </p:cNvSpPr>
          <p:nvPr>
            <p:ph idx="1"/>
          </p:nvPr>
        </p:nvSpPr>
        <p:spPr/>
        <p:txBody>
          <a:bodyPr rtlCol="0">
            <a:normAutofit fontScale="85000" lnSpcReduction="10000"/>
          </a:bodyPr>
          <a:lstStyle/>
          <a:p>
            <a:pPr marL="0" indent="0" fontAlgn="auto">
              <a:lnSpc>
                <a:spcPct val="150000"/>
              </a:lnSpc>
              <a:spcBef>
                <a:spcPts val="0"/>
              </a:spcBef>
              <a:spcAft>
                <a:spcPts val="0"/>
              </a:spcAft>
              <a:buFont typeface="Arial" pitchFamily="34" charset="0"/>
              <a:buNone/>
              <a:defRPr/>
            </a:pPr>
            <a:r>
              <a:rPr lang="es-ES_tradnl" b="1" u="sng" dirty="0" smtClean="0">
                <a:solidFill>
                  <a:schemeClr val="tx2">
                    <a:lumMod val="75000"/>
                  </a:schemeClr>
                </a:solidFill>
                <a:latin typeface="Arial" panose="020B0604020202020204" pitchFamily="34" charset="0"/>
                <a:cs typeface="Arial" panose="020B0604020202020204" pitchFamily="34" charset="0"/>
              </a:rPr>
              <a:t>Pasos cuando compro:</a:t>
            </a:r>
          </a:p>
          <a:p>
            <a:pPr marL="0" indent="0" fontAlgn="auto">
              <a:lnSpc>
                <a:spcPct val="150000"/>
              </a:lnSpc>
              <a:spcBef>
                <a:spcPts val="0"/>
              </a:spcBef>
              <a:spcAft>
                <a:spcPts val="0"/>
              </a:spcAft>
              <a:buFont typeface="Arial" pitchFamily="34" charset="0"/>
              <a:buNone/>
              <a:defRPr/>
            </a:pPr>
            <a:r>
              <a:rPr lang="es-ES_tradnl" b="1" u="sng" dirty="0" smtClean="0">
                <a:solidFill>
                  <a:srgbClr val="0070C0"/>
                </a:solidFill>
                <a:latin typeface="Arial" panose="020B0604020202020204" pitchFamily="34" charset="0"/>
                <a:cs typeface="Arial" panose="020B0604020202020204" pitchFamily="34" charset="0"/>
              </a:rPr>
              <a:t>2. Determinar si la compra es bajo o sobre la par.</a:t>
            </a:r>
          </a:p>
          <a:p>
            <a:pPr lvl="1" fontAlgn="auto">
              <a:lnSpc>
                <a:spcPct val="150000"/>
              </a:lnSpc>
              <a:spcBef>
                <a:spcPts val="0"/>
              </a:spcBef>
              <a:spcAft>
                <a:spcPts val="0"/>
              </a:spcAft>
              <a:buFontTx/>
              <a:buAutoNum type="arabicPeriod"/>
              <a:defRPr/>
            </a:pPr>
            <a:r>
              <a:rPr lang="es-ES_tradnl" b="1" dirty="0" smtClean="0">
                <a:solidFill>
                  <a:schemeClr val="accent6">
                    <a:lumMod val="75000"/>
                  </a:schemeClr>
                </a:solidFill>
                <a:latin typeface="Arial" panose="020B0604020202020204" pitchFamily="34" charset="0"/>
                <a:cs typeface="Arial" panose="020B0604020202020204" pitchFamily="34" charset="0"/>
              </a:rPr>
              <a:t>Compra bajo la par:</a:t>
            </a:r>
          </a:p>
          <a:p>
            <a:pPr lvl="2" fontAlgn="auto">
              <a:lnSpc>
                <a:spcPct val="150000"/>
              </a:lnSpc>
              <a:spcBef>
                <a:spcPts val="0"/>
              </a:spcBef>
              <a:spcAft>
                <a:spcPts val="0"/>
              </a:spcAft>
              <a:buFontTx/>
              <a:buAutoNum type="arabicPeriod"/>
              <a:defRPr/>
            </a:pPr>
            <a:r>
              <a:rPr lang="es-ES_tradnl" dirty="0" smtClean="0">
                <a:latin typeface="Arial" panose="020B0604020202020204" pitchFamily="34" charset="0"/>
                <a:cs typeface="Arial" panose="020B0604020202020204" pitchFamily="34" charset="0"/>
              </a:rPr>
              <a:t>El descuento es un interés, que se imputará en función de lo devengado.</a:t>
            </a:r>
          </a:p>
          <a:p>
            <a:pPr lvl="2" fontAlgn="auto">
              <a:lnSpc>
                <a:spcPct val="150000"/>
              </a:lnSpc>
              <a:spcBef>
                <a:spcPts val="0"/>
              </a:spcBef>
              <a:spcAft>
                <a:spcPts val="0"/>
              </a:spcAft>
              <a:buFontTx/>
              <a:buAutoNum type="arabicPeriod"/>
              <a:defRPr/>
            </a:pPr>
            <a:r>
              <a:rPr lang="es-ES_tradnl" dirty="0" smtClean="0">
                <a:latin typeface="Arial" panose="020B0604020202020204" pitchFamily="34" charset="0"/>
                <a:cs typeface="Arial" panose="020B0604020202020204" pitchFamily="34" charset="0"/>
              </a:rPr>
              <a:t>Los intereses posteriores totalmente gravados.</a:t>
            </a:r>
          </a:p>
          <a:p>
            <a:pPr lvl="2" fontAlgn="auto">
              <a:lnSpc>
                <a:spcPct val="150000"/>
              </a:lnSpc>
              <a:spcBef>
                <a:spcPts val="0"/>
              </a:spcBef>
              <a:spcAft>
                <a:spcPts val="0"/>
              </a:spcAft>
              <a:buFontTx/>
              <a:buAutoNum type="arabicPeriod"/>
              <a:defRPr/>
            </a:pPr>
            <a:r>
              <a:rPr lang="es-ES_tradnl" dirty="0" smtClean="0">
                <a:latin typeface="Arial" panose="020B0604020202020204" pitchFamily="34" charset="0"/>
                <a:cs typeface="Arial" panose="020B0604020202020204" pitchFamily="34" charset="0"/>
              </a:rPr>
              <a:t>El costo computable en caso de enajenación será el valor de adquisición (neto de intereses corridos) + descuentos imputados</a:t>
            </a:r>
          </a:p>
          <a:p>
            <a:pPr fontAlgn="auto">
              <a:spcAft>
                <a:spcPts val="0"/>
              </a:spcAft>
              <a:buFont typeface="Arial" pitchFamily="34" charset="0"/>
              <a:buChar char="•"/>
              <a:defRPr/>
            </a:pPr>
            <a:endParaRPr lang="es-A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Título"/>
          <p:cNvSpPr>
            <a:spLocks noGrp="1"/>
          </p:cNvSpPr>
          <p:nvPr>
            <p:ph type="title"/>
          </p:nvPr>
        </p:nvSpPr>
        <p:spPr>
          <a:xfrm>
            <a:off x="107950" y="357188"/>
            <a:ext cx="8750300" cy="1428750"/>
          </a:xfrm>
        </p:spPr>
        <p:txBody>
          <a:bodyPr/>
          <a:lstStyle/>
          <a:p>
            <a:pPr algn="ctr"/>
            <a:r>
              <a:rPr lang="es-ES" sz="2400" b="1" smtClean="0">
                <a:solidFill>
                  <a:schemeClr val="tx1"/>
                </a:solidFill>
                <a:latin typeface="Arial Black" pitchFamily="34" charset="0"/>
              </a:rPr>
              <a:t>ARTÍCULO 204.- Sustitúyese el art. 49 de la ley 11.683</a:t>
            </a:r>
            <a:r>
              <a:rPr lang="es-ES" sz="2400" smtClean="0">
                <a:solidFill>
                  <a:schemeClr val="tx1"/>
                </a:solidFill>
                <a:latin typeface="Arial Black" pitchFamily="34" charset="0"/>
              </a:rPr>
              <a:t>, por el siguiente</a:t>
            </a:r>
            <a:endParaRPr lang="es-ES" sz="2400" smtClean="0">
              <a:solidFill>
                <a:schemeClr val="tx1"/>
              </a:solidFill>
              <a:latin typeface="Gill Sans MT"/>
            </a:endParaRPr>
          </a:p>
        </p:txBody>
      </p:sp>
      <p:sp>
        <p:nvSpPr>
          <p:cNvPr id="38914"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8ACDE5C-BBA3-451E-B4C8-5995F2311F44}" type="slidenum">
              <a:rPr lang="es-ES">
                <a:cs typeface="Arial" charset="0"/>
              </a:rPr>
              <a:pPr fontAlgn="base">
                <a:spcBef>
                  <a:spcPct val="0"/>
                </a:spcBef>
                <a:spcAft>
                  <a:spcPct val="0"/>
                </a:spcAft>
              </a:pPr>
              <a:t>25</a:t>
            </a:fld>
            <a:endParaRPr lang="es-ES">
              <a:cs typeface="Arial" charset="0"/>
            </a:endParaRPr>
          </a:p>
        </p:txBody>
      </p:sp>
      <p:sp>
        <p:nvSpPr>
          <p:cNvPr id="9" name="2 Marcador de contenido"/>
          <p:cNvSpPr>
            <a:spLocks noGrp="1"/>
          </p:cNvSpPr>
          <p:nvPr>
            <p:ph idx="1"/>
          </p:nvPr>
        </p:nvSpPr>
        <p:spPr>
          <a:xfrm>
            <a:off x="457200" y="1500188"/>
            <a:ext cx="8229600" cy="5000625"/>
          </a:xfrm>
        </p:spPr>
        <p:txBody>
          <a:bodyPr rtlCol="0">
            <a:normAutofit fontScale="85000" lnSpcReduction="10000"/>
          </a:bodyPr>
          <a:lstStyle/>
          <a:p>
            <a:pPr marL="0" indent="0" fontAlgn="auto">
              <a:lnSpc>
                <a:spcPct val="150000"/>
              </a:lnSpc>
              <a:spcBef>
                <a:spcPts val="0"/>
              </a:spcBef>
              <a:spcAft>
                <a:spcPts val="0"/>
              </a:spcAft>
              <a:buFont typeface="Arial" pitchFamily="34" charset="0"/>
              <a:buNone/>
              <a:defRPr/>
            </a:pPr>
            <a:r>
              <a:rPr lang="es-ES_tradnl" b="1" u="sng" dirty="0" smtClean="0">
                <a:solidFill>
                  <a:schemeClr val="tx2">
                    <a:lumMod val="75000"/>
                  </a:schemeClr>
                </a:solidFill>
                <a:latin typeface="Arial" panose="020B0604020202020204" pitchFamily="34" charset="0"/>
                <a:cs typeface="Arial" panose="020B0604020202020204" pitchFamily="34" charset="0"/>
              </a:rPr>
              <a:t>Pasos cuando compro:</a:t>
            </a:r>
          </a:p>
          <a:p>
            <a:pPr marL="0" indent="0" fontAlgn="auto">
              <a:lnSpc>
                <a:spcPct val="150000"/>
              </a:lnSpc>
              <a:spcBef>
                <a:spcPts val="0"/>
              </a:spcBef>
              <a:spcAft>
                <a:spcPts val="0"/>
              </a:spcAft>
              <a:buFont typeface="Arial" pitchFamily="34" charset="0"/>
              <a:buNone/>
              <a:defRPr/>
            </a:pPr>
            <a:r>
              <a:rPr lang="es-ES_tradnl" b="1" u="sng" dirty="0" smtClean="0">
                <a:solidFill>
                  <a:srgbClr val="0070C0"/>
                </a:solidFill>
                <a:latin typeface="Arial" panose="020B0604020202020204" pitchFamily="34" charset="0"/>
                <a:cs typeface="Arial" panose="020B0604020202020204" pitchFamily="34" charset="0"/>
              </a:rPr>
              <a:t>2. Determinar si la compra es bajo o sobre la par.</a:t>
            </a:r>
          </a:p>
          <a:p>
            <a:pPr marL="800100" lvl="1" indent="-342900" fontAlgn="auto">
              <a:lnSpc>
                <a:spcPct val="150000"/>
              </a:lnSpc>
              <a:spcBef>
                <a:spcPts val="0"/>
              </a:spcBef>
              <a:spcAft>
                <a:spcPts val="0"/>
              </a:spcAft>
              <a:buFont typeface="+mj-lt"/>
              <a:buAutoNum type="arabicPeriod" startAt="2"/>
              <a:defRPr/>
            </a:pPr>
            <a:r>
              <a:rPr lang="es-ES_tradnl" b="1" u="sng" dirty="0" smtClean="0">
                <a:solidFill>
                  <a:schemeClr val="accent6">
                    <a:lumMod val="75000"/>
                  </a:schemeClr>
                </a:solidFill>
                <a:latin typeface="Arial" panose="020B0604020202020204" pitchFamily="34" charset="0"/>
                <a:cs typeface="Arial" panose="020B0604020202020204" pitchFamily="34" charset="0"/>
              </a:rPr>
              <a:t>Compra sobre  la par:</a:t>
            </a:r>
          </a:p>
          <a:p>
            <a:pPr lvl="2" fontAlgn="auto">
              <a:lnSpc>
                <a:spcPct val="150000"/>
              </a:lnSpc>
              <a:spcBef>
                <a:spcPts val="0"/>
              </a:spcBef>
              <a:spcAft>
                <a:spcPts val="0"/>
              </a:spcAft>
              <a:buFontTx/>
              <a:buAutoNum type="arabicPeriod"/>
              <a:defRPr/>
            </a:pPr>
            <a:r>
              <a:rPr lang="es-ES_tradnl" dirty="0" smtClean="0">
                <a:latin typeface="Arial" panose="020B0604020202020204" pitchFamily="34" charset="0"/>
                <a:cs typeface="Arial" panose="020B0604020202020204" pitchFamily="34" charset="0"/>
              </a:rPr>
              <a:t>Mayor valor es un interés deducible.</a:t>
            </a:r>
          </a:p>
          <a:p>
            <a:pPr lvl="2" fontAlgn="auto">
              <a:lnSpc>
                <a:spcPct val="150000"/>
              </a:lnSpc>
              <a:spcBef>
                <a:spcPts val="0"/>
              </a:spcBef>
              <a:spcAft>
                <a:spcPts val="0"/>
              </a:spcAft>
              <a:buFontTx/>
              <a:buAutoNum type="arabicPeriod"/>
              <a:defRPr/>
            </a:pPr>
            <a:r>
              <a:rPr lang="es-ES_tradnl" dirty="0" smtClean="0">
                <a:latin typeface="Arial" panose="020B0604020202020204" pitchFamily="34" charset="0"/>
                <a:cs typeface="Arial" panose="020B0604020202020204" pitchFamily="34" charset="0"/>
              </a:rPr>
              <a:t>Opción 1: Deducir los intereses durante la tenencia, de los intereses que se generan</a:t>
            </a:r>
          </a:p>
          <a:p>
            <a:pPr lvl="3" fontAlgn="auto">
              <a:lnSpc>
                <a:spcPct val="150000"/>
              </a:lnSpc>
              <a:spcBef>
                <a:spcPts val="0"/>
              </a:spcBef>
              <a:spcAft>
                <a:spcPts val="0"/>
              </a:spcAft>
              <a:buFontTx/>
              <a:buAutoNum type="arabicPeriod"/>
              <a:defRPr/>
            </a:pPr>
            <a:r>
              <a:rPr lang="es-ES_tradnl" sz="1400" dirty="0" smtClean="0">
                <a:latin typeface="Arial" panose="020B0604020202020204" pitchFamily="34" charset="0"/>
                <a:cs typeface="Arial" panose="020B0604020202020204" pitchFamily="34" charset="0"/>
              </a:rPr>
              <a:t>Los intereses posteriores a declarar serán netos de los intereses de compra.</a:t>
            </a:r>
          </a:p>
          <a:p>
            <a:pPr lvl="3" fontAlgn="auto">
              <a:lnSpc>
                <a:spcPct val="150000"/>
              </a:lnSpc>
              <a:spcBef>
                <a:spcPts val="0"/>
              </a:spcBef>
              <a:spcAft>
                <a:spcPts val="0"/>
              </a:spcAft>
              <a:buFontTx/>
              <a:buAutoNum type="arabicPeriod"/>
              <a:defRPr/>
            </a:pPr>
            <a:r>
              <a:rPr lang="es-ES_tradnl" sz="1400" dirty="0" smtClean="0">
                <a:latin typeface="Arial" panose="020B0604020202020204" pitchFamily="34" charset="0"/>
                <a:cs typeface="Arial" panose="020B0604020202020204" pitchFamily="34" charset="0"/>
              </a:rPr>
              <a:t>Cuando enajene el costo computable será el valor de adquisición neto de intereses de compra.</a:t>
            </a:r>
          </a:p>
          <a:p>
            <a:pPr lvl="2" fontAlgn="auto">
              <a:lnSpc>
                <a:spcPct val="150000"/>
              </a:lnSpc>
              <a:spcBef>
                <a:spcPts val="0"/>
              </a:spcBef>
              <a:spcAft>
                <a:spcPts val="0"/>
              </a:spcAft>
              <a:buFontTx/>
              <a:buAutoNum type="arabicPeriod"/>
              <a:defRPr/>
            </a:pPr>
            <a:r>
              <a:rPr lang="es-ES_tradnl" dirty="0" smtClean="0">
                <a:latin typeface="Arial" panose="020B0604020202020204" pitchFamily="34" charset="0"/>
                <a:cs typeface="Arial" panose="020B0604020202020204" pitchFamily="34" charset="0"/>
              </a:rPr>
              <a:t>Opción 2: No deducir.</a:t>
            </a:r>
          </a:p>
          <a:p>
            <a:pPr lvl="3" fontAlgn="auto">
              <a:lnSpc>
                <a:spcPct val="150000"/>
              </a:lnSpc>
              <a:spcBef>
                <a:spcPts val="0"/>
              </a:spcBef>
              <a:spcAft>
                <a:spcPts val="0"/>
              </a:spcAft>
              <a:buFontTx/>
              <a:buAutoNum type="arabicPeriod"/>
              <a:defRPr/>
            </a:pPr>
            <a:r>
              <a:rPr lang="es-ES_tradnl" sz="1400" dirty="0" smtClean="0">
                <a:latin typeface="Arial" panose="020B0604020202020204" pitchFamily="34" charset="0"/>
                <a:cs typeface="Arial" panose="020B0604020202020204" pitchFamily="34" charset="0"/>
              </a:rPr>
              <a:t>Los intereses posteriores totalmente gravados.</a:t>
            </a:r>
          </a:p>
          <a:p>
            <a:pPr lvl="3" fontAlgn="auto">
              <a:lnSpc>
                <a:spcPct val="150000"/>
              </a:lnSpc>
              <a:spcBef>
                <a:spcPts val="0"/>
              </a:spcBef>
              <a:spcAft>
                <a:spcPts val="0"/>
              </a:spcAft>
              <a:buFontTx/>
              <a:buAutoNum type="arabicPeriod"/>
              <a:defRPr/>
            </a:pPr>
            <a:r>
              <a:rPr lang="es-ES_tradnl" sz="1400" dirty="0" smtClean="0">
                <a:latin typeface="Arial" panose="020B0604020202020204" pitchFamily="34" charset="0"/>
                <a:cs typeface="Arial" panose="020B0604020202020204" pitchFamily="34" charset="0"/>
              </a:rPr>
              <a:t>Cuando enajene el costo computable será el valor de adquisición completo.</a:t>
            </a:r>
          </a:p>
          <a:p>
            <a:pPr fontAlgn="auto">
              <a:spcAft>
                <a:spcPts val="0"/>
              </a:spcAft>
              <a:buFont typeface="Arial" pitchFamily="34" charset="0"/>
              <a:buChar char="•"/>
              <a:defRPr/>
            </a:pP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Título"/>
          <p:cNvSpPr>
            <a:spLocks noGrp="1"/>
          </p:cNvSpPr>
          <p:nvPr>
            <p:ph type="title"/>
          </p:nvPr>
        </p:nvSpPr>
        <p:spPr>
          <a:xfrm>
            <a:off x="0" y="571500"/>
            <a:ext cx="8858250" cy="1000125"/>
          </a:xfrm>
        </p:spPr>
        <p:txBody>
          <a:bodyPr/>
          <a:lstStyle/>
          <a:p>
            <a:pPr algn="ctr"/>
            <a:r>
              <a:rPr lang="es-AR" sz="2400" b="1" smtClean="0">
                <a:solidFill>
                  <a:schemeClr val="tx1"/>
                </a:solidFill>
                <a:latin typeface="Arial" charset="0"/>
                <a:cs typeface="Arial" charset="0"/>
              </a:rPr>
              <a:t>Imputación de los intereses o rendimientos al costo computable. Excepción por el año 2018.</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643063"/>
            <a:ext cx="8362950" cy="4786312"/>
          </a:xfrm>
        </p:spPr>
        <p:txBody>
          <a:bodyPr rtlCol="0">
            <a:normAutofit/>
          </a:bodyPr>
          <a:lstStyle/>
          <a:p>
            <a:pPr marL="0" indent="0" fontAlgn="auto">
              <a:spcAft>
                <a:spcPts val="0"/>
              </a:spcAft>
              <a:buFont typeface="Arial" pitchFamily="34" charset="0"/>
              <a:buNone/>
              <a:defRPr/>
            </a:pPr>
            <a:r>
              <a:rPr lang="es-ES" sz="2000" b="1" dirty="0" smtClean="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El art. 95 del Decreto 1,170/2018, establece una posibilidad de imputación, sólo aplicable para el año 2018, exclusivamente para:</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 sz="1600" i="1" dirty="0" smtClean="0">
                <a:latin typeface="Arial" panose="020B0604020202020204" pitchFamily="34" charset="0"/>
                <a:cs typeface="Arial" panose="020B0604020202020204" pitchFamily="34" charset="0"/>
              </a:rPr>
              <a:t>Títulos Públicos</a:t>
            </a:r>
            <a:endParaRPr lang="es-AR" sz="16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 sz="1600" i="1" dirty="0" smtClean="0">
                <a:latin typeface="Arial" panose="020B0604020202020204" pitchFamily="34" charset="0"/>
                <a:cs typeface="Arial" panose="020B0604020202020204" pitchFamily="34" charset="0"/>
              </a:rPr>
              <a:t>Obligaciones Negociables</a:t>
            </a:r>
            <a:endParaRPr lang="es-AR" sz="16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Los resultados generados por su enajenación estaban exentos antes de la reforma de la Ley 27.430.</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En qué consiste la opción: </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 sz="1600" b="1" dirty="0" smtClean="0">
                <a:solidFill>
                  <a:srgbClr val="FF0000"/>
                </a:solidFill>
                <a:latin typeface="Arial" panose="020B0604020202020204" pitchFamily="34" charset="0"/>
                <a:cs typeface="Arial" panose="020B0604020202020204" pitchFamily="34" charset="0"/>
              </a:rPr>
              <a:t>Los intereses o rendimientos del período fiscal 2018 pueden afectarse al costo computable del título o bono que lo generó</a:t>
            </a:r>
            <a:r>
              <a:rPr lang="es-ES" sz="1600" dirty="0" smtClean="0">
                <a:latin typeface="Arial" panose="020B0604020202020204" pitchFamily="34" charset="0"/>
                <a:cs typeface="Arial" panose="020B0604020202020204" pitchFamily="34" charset="0"/>
              </a:rPr>
              <a:t>, en cuyo caso el mencionado costo deberá disminuirse en el importe de los intereses o rendimiento afectado.</a:t>
            </a:r>
            <a:endParaRPr lang="es-AR" sz="16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000" b="1" u="sng" dirty="0" smtClean="0">
                <a:latin typeface="Arial" panose="020B0604020202020204" pitchFamily="34" charset="0"/>
                <a:cs typeface="Arial" panose="020B0604020202020204" pitchFamily="34" charset="0"/>
              </a:rPr>
              <a:t>Objetivo:</a:t>
            </a:r>
            <a:r>
              <a:rPr lang="es-ES" sz="2000" dirty="0" smtClean="0">
                <a:latin typeface="Arial" panose="020B0604020202020204" pitchFamily="34" charset="0"/>
                <a:cs typeface="Arial" panose="020B0604020202020204" pitchFamily="34" charset="0"/>
              </a:rPr>
              <a:t> da la posibilidad de no tributar por los intereses o rendimientos de títulos públicos y obligaciones negociables obtenidos durante el año 2018, difiriendo su imputación al momento de su transferencia.</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None/>
              <a:defRPr/>
            </a:pPr>
            <a:endParaRPr lang="es-ES" dirty="0"/>
          </a:p>
        </p:txBody>
      </p:sp>
      <p:sp>
        <p:nvSpPr>
          <p:cNvPr id="3993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341926D-8052-40C5-B2FA-029060AD79EA}" type="slidenum">
              <a:rPr lang="es-ES">
                <a:cs typeface="Arial" charset="0"/>
              </a:rPr>
              <a:pPr fontAlgn="base">
                <a:spcBef>
                  <a:spcPct val="0"/>
                </a:spcBef>
                <a:spcAft>
                  <a:spcPct val="0"/>
                </a:spcAft>
              </a:pPr>
              <a:t>26</a:t>
            </a:fld>
            <a:endParaRPr lang="es-ES">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Título"/>
          <p:cNvSpPr>
            <a:spLocks noGrp="1"/>
          </p:cNvSpPr>
          <p:nvPr>
            <p:ph type="title"/>
          </p:nvPr>
        </p:nvSpPr>
        <p:spPr>
          <a:xfrm>
            <a:off x="0" y="642938"/>
            <a:ext cx="8858250" cy="1071562"/>
          </a:xfrm>
        </p:spPr>
        <p:txBody>
          <a:bodyPr/>
          <a:lstStyle/>
          <a:p>
            <a:pPr algn="ctr"/>
            <a:r>
              <a:rPr lang="es-AR" sz="2400" b="1" smtClean="0">
                <a:solidFill>
                  <a:schemeClr val="tx1"/>
                </a:solidFill>
                <a:latin typeface="Arial" charset="0"/>
                <a:cs typeface="Arial" charset="0"/>
              </a:rPr>
              <a:t>Imputación de los intereses o rendimientos al costo computable. Excepción por el año 2018.</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785938"/>
            <a:ext cx="8229600" cy="4714875"/>
          </a:xfrm>
        </p:spPr>
        <p:txBody>
          <a:bodyPr rtlCol="0">
            <a:normAutofit/>
          </a:bodyPr>
          <a:lstStyle/>
          <a:p>
            <a:pPr fontAlgn="auto">
              <a:spcAft>
                <a:spcPts val="0"/>
              </a:spcAft>
              <a:buFont typeface="Arial" pitchFamily="34" charset="0"/>
              <a:buChar char="•"/>
              <a:defRPr/>
            </a:pPr>
            <a:r>
              <a:rPr lang="es-ES" sz="2000" b="1" dirty="0" smtClean="0">
                <a:latin typeface="Arial" panose="020B0604020202020204" pitchFamily="34" charset="0"/>
                <a:cs typeface="Arial" panose="020B0604020202020204" pitchFamily="34" charset="0"/>
              </a:rPr>
              <a:t> </a:t>
            </a:r>
            <a:r>
              <a:rPr lang="es-ES" sz="2000" b="1" u="sng" dirty="0" smtClean="0">
                <a:latin typeface="Arial" panose="020B0604020202020204" pitchFamily="34" charset="0"/>
                <a:cs typeface="Arial" panose="020B0604020202020204" pitchFamily="34" charset="0"/>
              </a:rPr>
              <a:t>A considerar:</a:t>
            </a:r>
            <a:endParaRPr lang="es-AR" sz="20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La opción puede efectuarse tanto para el caso en que se hayan vendido durante el año 2018 o estén en existencia al 31 de diciembre </a:t>
            </a:r>
            <a:endParaRPr lang="es-AR" sz="16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Si la venta sin opción dio pérdida, que reviste el carácter de específica, la misma disminuye si se opta por esta imputación.</a:t>
            </a:r>
            <a:endParaRPr lang="es-AR" sz="16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r>
              <a:rPr lang="es-ES" sz="1800" dirty="0" smtClean="0">
                <a:latin typeface="Arial" panose="020B0604020202020204" pitchFamily="34" charset="0"/>
                <a:cs typeface="Arial" panose="020B0604020202020204" pitchFamily="34" charset="0"/>
              </a:rPr>
              <a:t>Ej.: Precio de compra: $ 1.700.000.</a:t>
            </a:r>
            <a:endParaRPr lang="es-AR" sz="18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r>
              <a:rPr lang="es-ES" sz="1800" dirty="0" smtClean="0">
                <a:latin typeface="Arial" panose="020B0604020202020204" pitchFamily="34" charset="0"/>
                <a:cs typeface="Arial" panose="020B0604020202020204" pitchFamily="34" charset="0"/>
              </a:rPr>
              <a:t>Lo vende en el mismo año por $ 1.400.000.</a:t>
            </a:r>
            <a:endParaRPr lang="es-AR" sz="18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1800" dirty="0" smtClean="0">
                <a:latin typeface="Arial" panose="020B0604020202020204" pitchFamily="34" charset="0"/>
                <a:cs typeface="Arial" panose="020B0604020202020204" pitchFamily="34" charset="0"/>
              </a:rPr>
              <a:t>Cobró en 2018 $ 200.000</a:t>
            </a:r>
            <a:endParaRPr lang="es-AR" sz="18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1800" dirty="0" smtClean="0">
                <a:latin typeface="Arial" panose="020B0604020202020204" pitchFamily="34" charset="0"/>
                <a:cs typeface="Arial" panose="020B0604020202020204" pitchFamily="34" charset="0"/>
              </a:rPr>
              <a:t>Si no opta:</a:t>
            </a:r>
            <a:endParaRPr lang="es-AR" sz="1800" dirty="0" smtClean="0">
              <a:latin typeface="Arial" panose="020B0604020202020204" pitchFamily="34" charset="0"/>
              <a:cs typeface="Arial" panose="020B0604020202020204" pitchFamily="34" charset="0"/>
            </a:endParaRPr>
          </a:p>
          <a:p>
            <a:pPr lvl="3"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Resultado venta: ($300.000) = quebranto específico.</a:t>
            </a:r>
            <a:endParaRPr lang="es-AR" dirty="0" smtClean="0">
              <a:latin typeface="Arial" panose="020B0604020202020204" pitchFamily="34" charset="0"/>
              <a:cs typeface="Arial" panose="020B0604020202020204" pitchFamily="34" charset="0"/>
            </a:endParaRPr>
          </a:p>
          <a:p>
            <a:pPr lvl="3"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Intereses a imputar = $ 200.000 (paga</a:t>
            </a:r>
            <a:r>
              <a:rPr lang="es-ES" sz="1600" dirty="0" smtClean="0">
                <a:latin typeface="Arial" panose="020B0604020202020204" pitchFamily="34" charset="0"/>
                <a:cs typeface="Arial" panose="020B0604020202020204" pitchFamily="34" charset="0"/>
              </a:rPr>
              <a:t>)</a:t>
            </a:r>
            <a:endParaRPr lang="es-AR" sz="16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1800" dirty="0" smtClean="0">
                <a:latin typeface="Arial" panose="020B0604020202020204" pitchFamily="34" charset="0"/>
                <a:cs typeface="Arial" panose="020B0604020202020204" pitchFamily="34" charset="0"/>
              </a:rPr>
              <a:t>Si opta:</a:t>
            </a:r>
            <a:endParaRPr lang="es-AR" sz="1800" dirty="0" smtClean="0">
              <a:latin typeface="Arial" panose="020B0604020202020204" pitchFamily="34" charset="0"/>
              <a:cs typeface="Arial" panose="020B0604020202020204" pitchFamily="34" charset="0"/>
            </a:endParaRPr>
          </a:p>
          <a:p>
            <a:pPr lvl="3"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Resultado venta: ($ 100.000)  = quebranto específico</a:t>
            </a:r>
            <a:endParaRPr lang="es-AR" sz="1600" dirty="0" smtClean="0">
              <a:latin typeface="Arial" panose="020B0604020202020204" pitchFamily="34" charset="0"/>
              <a:cs typeface="Arial" panose="020B0604020202020204" pitchFamily="34" charset="0"/>
            </a:endParaRPr>
          </a:p>
          <a:p>
            <a:pPr lvl="3" fontAlgn="auto">
              <a:spcAft>
                <a:spcPts val="0"/>
              </a:spcAft>
              <a:buFont typeface="Arial" pitchFamily="34" charset="0"/>
              <a:buChar char="–"/>
              <a:defRPr/>
            </a:pPr>
            <a:r>
              <a:rPr lang="es-ES" sz="1600" dirty="0" smtClean="0">
                <a:latin typeface="Arial" panose="020B0604020202020204" pitchFamily="34" charset="0"/>
                <a:cs typeface="Arial" panose="020B0604020202020204" pitchFamily="34" charset="0"/>
              </a:rPr>
              <a:t>Intereses a imputar = 0</a:t>
            </a:r>
            <a:endParaRPr lang="es-AR" sz="16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dirty="0"/>
          </a:p>
        </p:txBody>
      </p:sp>
      <p:sp>
        <p:nvSpPr>
          <p:cNvPr id="4096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9513186-9B10-459C-9DA2-1E3682E75184}" type="slidenum">
              <a:rPr lang="es-ES">
                <a:cs typeface="Arial" charset="0"/>
              </a:rPr>
              <a:pPr fontAlgn="base">
                <a:spcBef>
                  <a:spcPct val="0"/>
                </a:spcBef>
                <a:spcAft>
                  <a:spcPct val="0"/>
                </a:spcAft>
              </a:pPr>
              <a:t>27</a:t>
            </a:fld>
            <a:endParaRPr lang="es-ES">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Título"/>
          <p:cNvSpPr>
            <a:spLocks noGrp="1"/>
          </p:cNvSpPr>
          <p:nvPr>
            <p:ph type="title"/>
          </p:nvPr>
        </p:nvSpPr>
        <p:spPr>
          <a:xfrm>
            <a:off x="0" y="500063"/>
            <a:ext cx="8858250" cy="1071562"/>
          </a:xfrm>
        </p:spPr>
        <p:txBody>
          <a:bodyPr/>
          <a:lstStyle/>
          <a:p>
            <a:pPr algn="ctr"/>
            <a:r>
              <a:rPr lang="es-AR" sz="2400" b="1" smtClean="0">
                <a:solidFill>
                  <a:schemeClr val="tx1"/>
                </a:solidFill>
                <a:latin typeface="Arial" charset="0"/>
                <a:cs typeface="Arial" charset="0"/>
              </a:rPr>
              <a:t>TASAS APLICABLES AL RENDIMIENTOS INCLUIDOS EN EL IMPUESTO CEDULAR</a:t>
            </a:r>
            <a:endParaRPr lang="es-ES" sz="2400" smtClean="0">
              <a:solidFill>
                <a:schemeClr val="tx1"/>
              </a:solidFill>
              <a:latin typeface="Arial Black" pitchFamily="34" charset="0"/>
            </a:endParaRPr>
          </a:p>
        </p:txBody>
      </p:sp>
      <p:sp>
        <p:nvSpPr>
          <p:cNvPr id="3" name="2 Marcador de contenido"/>
          <p:cNvSpPr>
            <a:spLocks noGrp="1"/>
          </p:cNvSpPr>
          <p:nvPr>
            <p:ph idx="1"/>
          </p:nvPr>
        </p:nvSpPr>
        <p:spPr>
          <a:xfrm>
            <a:off x="457200" y="1643063"/>
            <a:ext cx="8229600" cy="4786312"/>
          </a:xfrm>
        </p:spPr>
        <p:txBody>
          <a:bodyPr rtlCol="0">
            <a:normAutofit fontScale="70000" lnSpcReduction="20000"/>
          </a:bodyPr>
          <a:lstStyle/>
          <a:p>
            <a:pPr marL="0" lvl="1" indent="0" fontAlgn="auto">
              <a:spcBef>
                <a:spcPts val="0"/>
              </a:spcBef>
              <a:spcAft>
                <a:spcPts val="0"/>
              </a:spcAft>
              <a:buFont typeface="Arial" pitchFamily="34" charset="0"/>
              <a:buNone/>
              <a:defRPr/>
            </a:pPr>
            <a:r>
              <a:rPr lang="es-ES_tradnl" sz="2200" b="1" u="sng" dirty="0" smtClean="0">
                <a:solidFill>
                  <a:schemeClr val="accent6">
                    <a:lumMod val="75000"/>
                  </a:schemeClr>
                </a:solidFill>
                <a:latin typeface="Arial" panose="020B0604020202020204" pitchFamily="34" charset="0"/>
                <a:cs typeface="Arial" panose="020B0604020202020204" pitchFamily="34" charset="0"/>
              </a:rPr>
              <a:t>RENDIMIENTOS</a:t>
            </a:r>
            <a:r>
              <a:rPr lang="es-ES_tradnl" sz="2200" b="1" u="sng" dirty="0" smtClean="0">
                <a:latin typeface="Arial" panose="020B0604020202020204" pitchFamily="34" charset="0"/>
                <a:cs typeface="Arial" panose="020B0604020202020204" pitchFamily="34" charset="0"/>
              </a:rPr>
              <a:t> originados en colocaciones de capital. (90.1 LIG)</a:t>
            </a:r>
          </a:p>
          <a:p>
            <a:pPr marL="742950" lvl="2"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Deben ser </a:t>
            </a:r>
            <a:r>
              <a:rPr lang="es-ES_tradnl" sz="2200" b="1" dirty="0" smtClean="0">
                <a:solidFill>
                  <a:srgbClr val="FF0000"/>
                </a:solidFill>
                <a:latin typeface="Arial" panose="020B0604020202020204" pitchFamily="34" charset="0"/>
                <a:cs typeface="Arial" panose="020B0604020202020204" pitchFamily="34" charset="0"/>
              </a:rPr>
              <a:t>rentas de fuente argentina</a:t>
            </a:r>
          </a:p>
          <a:p>
            <a:pPr marL="742950" lvl="2"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Comprende:</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Depósitos bancarios en Entidades Ley 21.526</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Títulos públicos</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Cuotas partes de fondos comunes de inversión.</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Obligaciones negociables.</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Títulos de deuda de fideicomisos financieros</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Bonos</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Demás valores.</a:t>
            </a:r>
          </a:p>
          <a:p>
            <a:pPr marL="742950" lvl="2" indent="-342900" fontAlgn="auto">
              <a:spcBef>
                <a:spcPts val="0"/>
              </a:spcBef>
              <a:spcAft>
                <a:spcPts val="0"/>
              </a:spcAft>
              <a:buFont typeface="Arial" pitchFamily="34" charset="0"/>
              <a:buChar char="•"/>
              <a:defRPr/>
            </a:pPr>
            <a:endParaRPr lang="es-ES_tradnl" sz="2200" dirty="0" smtClean="0">
              <a:latin typeface="Arial" panose="020B0604020202020204" pitchFamily="34" charset="0"/>
              <a:cs typeface="Arial" panose="020B0604020202020204" pitchFamily="34" charset="0"/>
            </a:endParaRPr>
          </a:p>
          <a:p>
            <a:pPr marL="742950" lvl="2" indent="-342900" fontAlgn="auto">
              <a:spcBef>
                <a:spcPts val="0"/>
              </a:spcBef>
              <a:spcAft>
                <a:spcPts val="0"/>
              </a:spcAft>
              <a:buFont typeface="Arial" pitchFamily="34" charset="0"/>
              <a:buChar char="•"/>
              <a:defRPr/>
            </a:pPr>
            <a:r>
              <a:rPr lang="es-ES_tradnl" sz="2200" b="1" dirty="0" smtClean="0">
                <a:solidFill>
                  <a:schemeClr val="accent1">
                    <a:lumMod val="50000"/>
                  </a:schemeClr>
                </a:solidFill>
                <a:latin typeface="Arial" panose="020B0604020202020204" pitchFamily="34" charset="0"/>
                <a:cs typeface="Arial" panose="020B0604020202020204" pitchFamily="34" charset="0"/>
              </a:rPr>
              <a:t>Emitidos en moneda nacional sin cláusula de ajuste:</a:t>
            </a:r>
            <a:r>
              <a:rPr lang="es-ES_tradnl" sz="2200" b="1" dirty="0" smtClean="0">
                <a:solidFill>
                  <a:srgbClr val="FF0000"/>
                </a:solidFill>
                <a:latin typeface="Arial" panose="020B0604020202020204" pitchFamily="34" charset="0"/>
                <a:cs typeface="Arial" panose="020B0604020202020204" pitchFamily="34" charset="0"/>
              </a:rPr>
              <a:t> 5%</a:t>
            </a:r>
          </a:p>
          <a:p>
            <a:pPr marL="742950" lvl="2" indent="-342900" fontAlgn="auto">
              <a:spcBef>
                <a:spcPts val="0"/>
              </a:spcBef>
              <a:spcAft>
                <a:spcPts val="0"/>
              </a:spcAft>
              <a:buFont typeface="Arial" pitchFamily="34" charset="0"/>
              <a:buChar char="•"/>
              <a:defRPr/>
            </a:pPr>
            <a:endParaRPr lang="es-ES_tradnl" sz="2200" dirty="0" smtClean="0">
              <a:latin typeface="Arial" panose="020B0604020202020204" pitchFamily="34" charset="0"/>
              <a:cs typeface="Arial" panose="020B0604020202020204" pitchFamily="34" charset="0"/>
            </a:endParaRPr>
          </a:p>
          <a:p>
            <a:pPr marL="742950" lvl="2" indent="-342900" fontAlgn="auto">
              <a:spcBef>
                <a:spcPts val="0"/>
              </a:spcBef>
              <a:spcAft>
                <a:spcPts val="0"/>
              </a:spcAft>
              <a:buFont typeface="Arial" pitchFamily="34" charset="0"/>
              <a:buChar char="•"/>
              <a:defRPr/>
            </a:pPr>
            <a:r>
              <a:rPr lang="es-ES_tradnl" sz="2200" b="1" dirty="0" smtClean="0">
                <a:solidFill>
                  <a:schemeClr val="accent1">
                    <a:lumMod val="50000"/>
                  </a:schemeClr>
                </a:solidFill>
                <a:latin typeface="Arial" panose="020B0604020202020204" pitchFamily="34" charset="0"/>
                <a:cs typeface="Arial" panose="020B0604020202020204" pitchFamily="34" charset="0"/>
              </a:rPr>
              <a:t>Emitidos en moneda nacional con cláusula de ajuste o en moneda extranjera:</a:t>
            </a:r>
            <a:r>
              <a:rPr lang="es-ES_tradnl" sz="2200" dirty="0" smtClean="0">
                <a:latin typeface="Arial" panose="020B0604020202020204" pitchFamily="34" charset="0"/>
                <a:cs typeface="Arial" panose="020B0604020202020204" pitchFamily="34" charset="0"/>
              </a:rPr>
              <a:t> </a:t>
            </a:r>
            <a:r>
              <a:rPr lang="es-ES_tradnl" sz="2200" b="1" dirty="0" smtClean="0">
                <a:solidFill>
                  <a:srgbClr val="FF0000"/>
                </a:solidFill>
                <a:latin typeface="Arial" panose="020B0604020202020204" pitchFamily="34" charset="0"/>
                <a:cs typeface="Arial" panose="020B0604020202020204" pitchFamily="34" charset="0"/>
              </a:rPr>
              <a:t>15%</a:t>
            </a:r>
          </a:p>
          <a:p>
            <a:pPr marL="742950" lvl="2" indent="-342900" fontAlgn="auto">
              <a:spcBef>
                <a:spcPts val="0"/>
              </a:spcBef>
              <a:spcAft>
                <a:spcPts val="0"/>
              </a:spcAft>
              <a:buFont typeface="Arial" pitchFamily="34" charset="0"/>
              <a:buChar char="•"/>
              <a:defRPr/>
            </a:pPr>
            <a:endParaRPr lang="es-ES_tradnl" sz="2200" dirty="0" smtClean="0">
              <a:latin typeface="Arial" panose="020B0604020202020204" pitchFamily="34" charset="0"/>
              <a:cs typeface="Arial" panose="020B0604020202020204" pitchFamily="34" charset="0"/>
            </a:endParaRPr>
          </a:p>
          <a:p>
            <a:pPr marL="742950" lvl="2"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Beneficiarios del exterior no alcanzados por exención 20 inc. w) LIG, en tanto no provengan de fondos de jurisdicciones no cooperantes o no residan en ellas.</a:t>
            </a: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Emitidos en moneda nacional sin cláusula de ajuste: 5%</a:t>
            </a:r>
          </a:p>
          <a:p>
            <a:pPr marL="1200150" lvl="3" indent="-342900" fontAlgn="auto">
              <a:spcBef>
                <a:spcPts val="0"/>
              </a:spcBef>
              <a:spcAft>
                <a:spcPts val="0"/>
              </a:spcAft>
              <a:buFont typeface="Arial" pitchFamily="34" charset="0"/>
              <a:buChar char="–"/>
              <a:defRPr/>
            </a:pPr>
            <a:endParaRPr lang="es-ES_tradnl" sz="2200" dirty="0" smtClean="0">
              <a:latin typeface="Arial" panose="020B0604020202020204" pitchFamily="34" charset="0"/>
              <a:cs typeface="Arial" panose="020B0604020202020204" pitchFamily="34" charset="0"/>
            </a:endParaRPr>
          </a:p>
          <a:p>
            <a:pPr marL="1200150" lvl="3" indent="-342900" fontAlgn="auto">
              <a:spcBef>
                <a:spcPts val="0"/>
              </a:spcBef>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Emitidos en moneda nacional con cláusula de ajuste o en moneda extranjera: 15% </a:t>
            </a:r>
          </a:p>
          <a:p>
            <a:pPr fontAlgn="auto">
              <a:spcAft>
                <a:spcPts val="0"/>
              </a:spcAft>
              <a:buFont typeface="Arial" pitchFamily="34" charset="0"/>
              <a:buChar char="•"/>
              <a:defRPr/>
            </a:pPr>
            <a:endParaRPr lang="es-ES" dirty="0"/>
          </a:p>
        </p:txBody>
      </p:sp>
      <p:sp>
        <p:nvSpPr>
          <p:cNvPr id="4198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52DCFFE-6CB8-44CC-A89B-E138CC4437AB}" type="slidenum">
              <a:rPr lang="es-ES">
                <a:cs typeface="Arial" charset="0"/>
              </a:rPr>
              <a:pPr fontAlgn="base">
                <a:spcBef>
                  <a:spcPct val="0"/>
                </a:spcBef>
                <a:spcAft>
                  <a:spcPct val="0"/>
                </a:spcAft>
              </a:pPr>
              <a:t>28</a:t>
            </a:fld>
            <a:endParaRPr lang="es-ES">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950" y="500063"/>
            <a:ext cx="8750300" cy="714375"/>
          </a:xfrm>
        </p:spPr>
        <p:txBody>
          <a:bodyPr rtlCol="0">
            <a:normAutofit fontScale="90000"/>
          </a:bodyPr>
          <a:lstStyle/>
          <a:p>
            <a:pPr algn="ctr" fontAlgn="auto">
              <a:spcAft>
                <a:spcPts val="0"/>
              </a:spcAft>
              <a:defRPr/>
            </a:pPr>
            <a:r>
              <a:rPr lang="es-AR" sz="2400" b="1" dirty="0" smtClean="0">
                <a:solidFill>
                  <a:schemeClr val="tx1"/>
                </a:solidFill>
                <a:latin typeface="Arial" panose="020B0604020202020204" pitchFamily="34" charset="0"/>
                <a:cs typeface="Arial" panose="020B0604020202020204" pitchFamily="34" charset="0"/>
              </a:rPr>
              <a:t>RESULTADOS POR ENAJENACIÓN. ALÍCUOTAS PARA RENTAS DE FUENTE ARGENTINA</a:t>
            </a:r>
            <a:endParaRPr lang="es-ES" sz="2400" dirty="0">
              <a:solidFill>
                <a:schemeClr val="tx1"/>
              </a:solidFill>
              <a:latin typeface="Arial Black" panose="020B0A04020102020204" pitchFamily="34" charset="0"/>
            </a:endParaRPr>
          </a:p>
        </p:txBody>
      </p:sp>
      <p:sp>
        <p:nvSpPr>
          <p:cNvPr id="3" name="2 Marcador de contenido"/>
          <p:cNvSpPr>
            <a:spLocks noGrp="1"/>
          </p:cNvSpPr>
          <p:nvPr>
            <p:ph idx="1"/>
          </p:nvPr>
        </p:nvSpPr>
        <p:spPr>
          <a:xfrm>
            <a:off x="468313" y="1285875"/>
            <a:ext cx="8351837" cy="5286375"/>
          </a:xfrm>
        </p:spPr>
        <p:txBody>
          <a:bodyPr rtlCol="0">
            <a:normAutofit fontScale="92500" lnSpcReduction="20000"/>
          </a:bodyPr>
          <a:lstStyle/>
          <a:p>
            <a:pPr algn="just" fontAlgn="auto">
              <a:spcAft>
                <a:spcPts val="0"/>
              </a:spcAft>
              <a:buFont typeface="Arial" pitchFamily="34" charset="0"/>
              <a:buChar char="•"/>
              <a:defRPr/>
            </a:pPr>
            <a:r>
              <a:rPr lang="es-AR" sz="2000" b="1" u="sng" dirty="0" smtClean="0">
                <a:latin typeface="Arial" panose="020B0604020202020204" pitchFamily="34" charset="0"/>
                <a:cs typeface="Arial" panose="020B0604020202020204" pitchFamily="34" charset="0"/>
              </a:rPr>
              <a:t>GRUPO 1.</a:t>
            </a:r>
            <a:r>
              <a:rPr lang="es-AR" sz="2000" dirty="0" smtClean="0">
                <a:latin typeface="Arial" panose="020B0604020202020204" pitchFamily="34" charset="0"/>
                <a:cs typeface="Arial" panose="020B0604020202020204" pitchFamily="34" charset="0"/>
              </a:rPr>
              <a:t> </a:t>
            </a:r>
            <a:r>
              <a:rPr lang="es-AR" sz="2000" b="1" dirty="0" smtClean="0">
                <a:solidFill>
                  <a:schemeClr val="accent6">
                    <a:lumMod val="50000"/>
                  </a:schemeClr>
                </a:solidFill>
                <a:latin typeface="Arial" panose="020B0604020202020204" pitchFamily="34" charset="0"/>
                <a:cs typeface="Arial" panose="020B0604020202020204" pitchFamily="34" charset="0"/>
              </a:rPr>
              <a:t>TÍTULOS PÚBLICOS, OBLIGACIONES NEGOCIABLES; TÍTULOS DE DEUDA; CUOTAS PARTES DE FCI; OTROS TÍTULOS; BONOS Y DEMÁS VALORES</a:t>
            </a:r>
          </a:p>
          <a:p>
            <a:pPr lvl="1"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Emitidos en </a:t>
            </a:r>
            <a:r>
              <a:rPr lang="es-AR" sz="2000" b="1" dirty="0" smtClean="0">
                <a:solidFill>
                  <a:schemeClr val="accent1">
                    <a:lumMod val="50000"/>
                  </a:schemeClr>
                </a:solidFill>
                <a:latin typeface="Arial" panose="020B0604020202020204" pitchFamily="34" charset="0"/>
                <a:cs typeface="Arial" panose="020B0604020202020204" pitchFamily="34" charset="0"/>
              </a:rPr>
              <a:t>moneda nacional sin cláusula de ajuste: </a:t>
            </a:r>
            <a:r>
              <a:rPr lang="es-AR" sz="2000" b="1" dirty="0" smtClean="0">
                <a:solidFill>
                  <a:srgbClr val="FF0000"/>
                </a:solidFill>
                <a:latin typeface="Arial" panose="020B0604020202020204" pitchFamily="34" charset="0"/>
                <a:cs typeface="Arial" panose="020B0604020202020204" pitchFamily="34" charset="0"/>
              </a:rPr>
              <a:t>5%</a:t>
            </a:r>
          </a:p>
          <a:p>
            <a:pPr lvl="1"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Emitidos en </a:t>
            </a:r>
            <a:r>
              <a:rPr lang="es-AR" sz="2000" b="1" dirty="0" smtClean="0">
                <a:solidFill>
                  <a:schemeClr val="accent1">
                    <a:lumMod val="50000"/>
                  </a:schemeClr>
                </a:solidFill>
                <a:latin typeface="Arial" panose="020B0604020202020204" pitchFamily="34" charset="0"/>
                <a:cs typeface="Arial" panose="020B0604020202020204" pitchFamily="34" charset="0"/>
              </a:rPr>
              <a:t>moneda nacional con cláusula de ajuste o en moneda extranjera: </a:t>
            </a:r>
            <a:r>
              <a:rPr lang="es-AR" sz="2000" b="1" dirty="0" smtClean="0">
                <a:solidFill>
                  <a:srgbClr val="FF0000"/>
                </a:solidFill>
                <a:latin typeface="Arial" panose="020B0604020202020204" pitchFamily="34" charset="0"/>
                <a:cs typeface="Arial" panose="020B0604020202020204" pitchFamily="34" charset="0"/>
              </a:rPr>
              <a:t>15%</a:t>
            </a:r>
          </a:p>
          <a:p>
            <a:pPr algn="just" fontAlgn="auto">
              <a:spcAft>
                <a:spcPts val="0"/>
              </a:spcAft>
              <a:buFont typeface="Arial" pitchFamily="34" charset="0"/>
              <a:buChar char="•"/>
              <a:defRPr/>
            </a:pPr>
            <a:r>
              <a:rPr lang="es-AR" sz="2000" b="1" u="sng" dirty="0" smtClean="0">
                <a:latin typeface="Arial" panose="020B0604020202020204" pitchFamily="34" charset="0"/>
                <a:cs typeface="Arial" panose="020B0604020202020204" pitchFamily="34" charset="0"/>
              </a:rPr>
              <a:t>GRUPO 2.</a:t>
            </a:r>
            <a:r>
              <a:rPr lang="es-AR" sz="2000" dirty="0" smtClean="0">
                <a:latin typeface="Arial" panose="020B0604020202020204" pitchFamily="34" charset="0"/>
                <a:cs typeface="Arial" panose="020B0604020202020204" pitchFamily="34" charset="0"/>
              </a:rPr>
              <a:t> </a:t>
            </a:r>
            <a:r>
              <a:rPr lang="es-AR" sz="2000" b="1" dirty="0" smtClean="0">
                <a:solidFill>
                  <a:schemeClr val="accent6">
                    <a:lumMod val="50000"/>
                  </a:schemeClr>
                </a:solidFill>
                <a:latin typeface="Arial" panose="020B0604020202020204" pitchFamily="34" charset="0"/>
                <a:cs typeface="Arial" panose="020B0604020202020204" pitchFamily="34" charset="0"/>
              </a:rPr>
              <a:t>ACCIONES; VALORES REPRESENTATIVOS DE ACCIONES, CERTIFICADOS DE DEPÓSITO DE ACCIONES; CERTIFICADOS DE PARTICIPACIÓN EN FIDEICOMISOS FINANCIEROS, CUALQUIER OTRO DERECHO SOBRE FIDEICOMISOS Y CONTRATOS SIMILARES Y CUOTAPARTES DE FONDOS COMUNES DE INVERSIÓN CERRADOS: </a:t>
            </a:r>
            <a:r>
              <a:rPr lang="es-AR" sz="2000" b="1" dirty="0" smtClean="0">
                <a:solidFill>
                  <a:srgbClr val="FF0000"/>
                </a:solidFill>
                <a:latin typeface="Arial" panose="020B0604020202020204" pitchFamily="34" charset="0"/>
                <a:cs typeface="Arial" panose="020B0604020202020204" pitchFamily="34" charset="0"/>
              </a:rPr>
              <a:t>15%</a:t>
            </a: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Las tasas aplican a:</a:t>
            </a:r>
            <a:endParaRPr lang="es-AR" sz="22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_tradnl" sz="2200" b="1" dirty="0" smtClean="0">
                <a:latin typeface="Arial" panose="020B0604020202020204" pitchFamily="34" charset="0"/>
                <a:cs typeface="Arial" panose="020B0604020202020204" pitchFamily="34" charset="0"/>
              </a:rPr>
              <a:t>Personas humanas y sucesiones indivisas residentes</a:t>
            </a:r>
            <a:r>
              <a:rPr lang="es-ES_tradnl" sz="2200" dirty="0" smtClean="0">
                <a:latin typeface="Arial" panose="020B0604020202020204" pitchFamily="34" charset="0"/>
                <a:cs typeface="Arial" panose="020B0604020202020204" pitchFamily="34" charset="0"/>
              </a:rPr>
              <a:t>.</a:t>
            </a:r>
            <a:endParaRPr lang="es-AR" sz="22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_tradnl" sz="2200" b="1" dirty="0" smtClean="0">
                <a:latin typeface="Arial" panose="020B0604020202020204" pitchFamily="34" charset="0"/>
                <a:cs typeface="Arial" panose="020B0604020202020204" pitchFamily="34" charset="0"/>
              </a:rPr>
              <a:t>Beneficiarios del exterior cuando NO resida en jurisdicciones no cooperantes o los fondos invertidos NO provengan de tales jurisdicciones.</a:t>
            </a:r>
            <a:endParaRPr lang="es-AR" sz="2200" b="1"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Para determinar la ganancia neta sujeta se aplica el art. 90 inciso h) con opción por resultado real.</a:t>
            </a:r>
            <a:endParaRPr lang="es-AR"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sz="2000" dirty="0">
              <a:solidFill>
                <a:schemeClr val="tx2"/>
              </a:solidFill>
              <a:latin typeface="Arial Black" panose="020B0A04020102020204" pitchFamily="34" charset="0"/>
            </a:endParaRPr>
          </a:p>
        </p:txBody>
      </p:sp>
      <p:sp>
        <p:nvSpPr>
          <p:cNvPr id="4301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7ACEF86-F725-4804-A31B-A246B2B1C44F}" type="slidenum">
              <a:rPr lang="es-ES">
                <a:cs typeface="Arial" charset="0"/>
              </a:rPr>
              <a:pPr fontAlgn="base">
                <a:spcBef>
                  <a:spcPct val="0"/>
                </a:spcBef>
                <a:spcAft>
                  <a:spcPct val="0"/>
                </a:spcAft>
              </a:pPr>
              <a:t>29</a:t>
            </a:fld>
            <a:endParaRPr lang="es-ES">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noGrp="1"/>
          </p:cNvSpPr>
          <p:nvPr>
            <p:ph type="title"/>
          </p:nvPr>
        </p:nvSpPr>
        <p:spPr>
          <a:xfrm>
            <a:off x="0" y="928688"/>
            <a:ext cx="8858250" cy="642937"/>
          </a:xfrm>
        </p:spPr>
        <p:txBody>
          <a:bodyPr/>
          <a:lstStyle/>
          <a:p>
            <a:pPr algn="ctr"/>
            <a:r>
              <a:rPr lang="es-AR" sz="2400" b="1" smtClean="0">
                <a:solidFill>
                  <a:schemeClr val="tx1"/>
                </a:solidFill>
                <a:latin typeface="Arial" charset="0"/>
                <a:cs typeface="Arial" charset="0"/>
              </a:rPr>
              <a:t>AÑO FISCAL 2018 – PH y SI RESIDENTES. REFORMA LEY 27.430</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CARACTERÍSTICAS GENERALES</a:t>
            </a:r>
            <a:endParaRPr lang="es-ES" sz="2400" smtClean="0">
              <a:solidFill>
                <a:schemeClr val="tx1"/>
              </a:solidFill>
              <a:latin typeface="Gill Sans MT"/>
            </a:endParaRPr>
          </a:p>
        </p:txBody>
      </p:sp>
      <p:sp>
        <p:nvSpPr>
          <p:cNvPr id="16386"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4D5E1CF-AF13-44B8-8DA0-AFE5D79B9377}" type="slidenum">
              <a:rPr lang="es-ES">
                <a:cs typeface="Arial" charset="0"/>
              </a:rPr>
              <a:pPr fontAlgn="base">
                <a:spcBef>
                  <a:spcPct val="0"/>
                </a:spcBef>
                <a:spcAft>
                  <a:spcPct val="0"/>
                </a:spcAft>
              </a:pPr>
              <a:t>3</a:t>
            </a:fld>
            <a:endParaRPr lang="es-ES">
              <a:cs typeface="Arial" charset="0"/>
            </a:endParaRPr>
          </a:p>
        </p:txBody>
      </p:sp>
      <p:sp>
        <p:nvSpPr>
          <p:cNvPr id="6" name="5 Marcador de contenido"/>
          <p:cNvSpPr>
            <a:spLocks noGrp="1"/>
          </p:cNvSpPr>
          <p:nvPr>
            <p:ph idx="1"/>
          </p:nvPr>
        </p:nvSpPr>
        <p:spPr>
          <a:xfrm>
            <a:off x="214313" y="1857375"/>
            <a:ext cx="8643937" cy="4572000"/>
          </a:xfrm>
        </p:spPr>
        <p:txBody>
          <a:bodyPr rtlCol="0">
            <a:normAutofit fontScale="47500" lnSpcReduction="20000"/>
          </a:bodyPr>
          <a:lstStyle/>
          <a:p>
            <a:pPr fontAlgn="auto">
              <a:spcAft>
                <a:spcPts val="0"/>
              </a:spcAft>
              <a:buFont typeface="Arial" pitchFamily="34" charset="0"/>
              <a:buChar char="•"/>
              <a:defRPr/>
            </a:pPr>
            <a:r>
              <a:rPr lang="es-ES" b="1" dirty="0" smtClean="0">
                <a:solidFill>
                  <a:schemeClr val="accent1">
                    <a:lumMod val="50000"/>
                  </a:schemeClr>
                </a:solidFill>
                <a:latin typeface="Arial" panose="020B0604020202020204" pitchFamily="34" charset="0"/>
                <a:cs typeface="Arial" panose="020B0604020202020204" pitchFamily="34" charset="0"/>
              </a:rPr>
              <a:t>Impuesto global, pero con cuatro cédulas generadas por incorporación de nuevos hechos imponibles o por derogación de exenciones, agregadas como Título IV – Capítulo II.</a:t>
            </a:r>
            <a:endParaRPr lang="es-AR" b="1" dirty="0" smtClean="0">
              <a:solidFill>
                <a:schemeClr val="accent1">
                  <a:lumMod val="50000"/>
                </a:schemeClr>
              </a:solidFill>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Si bien se incorporan cinco artículos (90.1; 90.2; 90.3; 90.4 y 90.5), hablamos de cuatro (4) cédulas, porque los dos primeros artículos – 90.1 y 90.2 - operan conjuntamente.</a:t>
            </a:r>
            <a:endParaRPr lang="es-AR" dirty="0" smtClean="0">
              <a:latin typeface="Arial" panose="020B0604020202020204" pitchFamily="34" charset="0"/>
              <a:cs typeface="Arial" panose="020B0604020202020204" pitchFamily="34" charset="0"/>
            </a:endParaRPr>
          </a:p>
          <a:p>
            <a:pPr lvl="2" fontAlgn="auto">
              <a:spcAft>
                <a:spcPts val="0"/>
              </a:spcAft>
              <a:buFont typeface="Arial" pitchFamily="34" charset="0"/>
              <a:buChar char="•"/>
              <a:defRPr/>
            </a:pPr>
            <a:r>
              <a:rPr lang="es-ES" b="1" u="sng" dirty="0" smtClean="0">
                <a:latin typeface="Arial" panose="020B0604020202020204" pitchFamily="34" charset="0"/>
                <a:cs typeface="Arial" panose="020B0604020202020204" pitchFamily="34" charset="0"/>
              </a:rPr>
              <a:t>Cédula I: Art. 90.1</a:t>
            </a:r>
            <a:r>
              <a:rPr lang="es-ES" u="sng" dirty="0" smtClean="0">
                <a:latin typeface="Arial" panose="020B0604020202020204" pitchFamily="34" charset="0"/>
                <a:cs typeface="Arial" panose="020B0604020202020204" pitchFamily="34" charset="0"/>
              </a:rPr>
              <a:t>. </a:t>
            </a:r>
            <a:r>
              <a:rPr lang="es-ES" b="1" i="1" dirty="0" smtClean="0">
                <a:solidFill>
                  <a:schemeClr val="accent6">
                    <a:lumMod val="50000"/>
                  </a:schemeClr>
                </a:solidFill>
                <a:latin typeface="Arial" panose="020B0604020202020204" pitchFamily="34" charset="0"/>
                <a:cs typeface="Arial" panose="020B0604020202020204" pitchFamily="34" charset="0"/>
              </a:rPr>
              <a:t>Ganancia de fuente argentina </a:t>
            </a:r>
            <a:r>
              <a:rPr lang="es-ES" dirty="0" smtClean="0">
                <a:latin typeface="Arial" panose="020B0604020202020204" pitchFamily="34" charset="0"/>
                <a:cs typeface="Arial" panose="020B0604020202020204" pitchFamily="34" charset="0"/>
              </a:rPr>
              <a:t>de PH y SI </a:t>
            </a:r>
            <a:r>
              <a:rPr lang="es-ES" b="1" i="1" dirty="0" smtClean="0">
                <a:solidFill>
                  <a:schemeClr val="accent6">
                    <a:lumMod val="50000"/>
                  </a:schemeClr>
                </a:solidFill>
                <a:latin typeface="Arial" panose="020B0604020202020204" pitchFamily="34" charset="0"/>
                <a:cs typeface="Arial" panose="020B0604020202020204" pitchFamily="34" charset="0"/>
              </a:rPr>
              <a:t>derivadas de intereses o rendimientos de depósitos bancarios, títulos, bonos, obligaciones negociables, cuotas partes de fondos comunes de inversión, títulos de deudas de fideicomisos financieros y contratos similares, plazos fijos, y demás valores.</a:t>
            </a:r>
            <a:endParaRPr lang="es-AR" b="1" i="1" dirty="0" smtClean="0">
              <a:solidFill>
                <a:schemeClr val="accent6">
                  <a:lumMod val="50000"/>
                </a:schemeClr>
              </a:solidFill>
              <a:latin typeface="Arial" panose="020B0604020202020204" pitchFamily="34" charset="0"/>
              <a:cs typeface="Arial" panose="020B0604020202020204" pitchFamily="34" charset="0"/>
            </a:endParaRPr>
          </a:p>
          <a:p>
            <a:pPr lvl="2"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 </a:t>
            </a:r>
            <a:r>
              <a:rPr lang="es-ES" b="1" u="sng" dirty="0" smtClean="0">
                <a:latin typeface="Arial" panose="020B0604020202020204" pitchFamily="34" charset="0"/>
                <a:cs typeface="Arial" panose="020B0604020202020204" pitchFamily="34" charset="0"/>
              </a:rPr>
              <a:t>Cédula I. Art. 90.2. </a:t>
            </a:r>
            <a:r>
              <a:rPr lang="es-ES" dirty="0" smtClean="0">
                <a:latin typeface="Arial" panose="020B0604020202020204" pitchFamily="34" charset="0"/>
                <a:cs typeface="Arial" panose="020B0604020202020204" pitchFamily="34" charset="0"/>
              </a:rPr>
              <a:t>Determinación de la </a:t>
            </a:r>
            <a:r>
              <a:rPr lang="es-ES" b="1" i="1" dirty="0" smtClean="0">
                <a:solidFill>
                  <a:schemeClr val="accent6">
                    <a:lumMod val="50000"/>
                  </a:schemeClr>
                </a:solidFill>
                <a:latin typeface="Arial" panose="020B0604020202020204" pitchFamily="34" charset="0"/>
                <a:cs typeface="Arial" panose="020B0604020202020204" pitchFamily="34" charset="0"/>
              </a:rPr>
              <a:t>ganancia provenientes de valores que devenguen intereses o rendimientos que encuadren en el impuesto cedular o rentas de fuente extranjera de intereses para suscripción o integración a la par</a:t>
            </a:r>
            <a:r>
              <a:rPr lang="es-ES" i="1" dirty="0" smtClean="0">
                <a:solidFill>
                  <a:schemeClr val="accent6">
                    <a:lumMod val="50000"/>
                  </a:schemeClr>
                </a:solidFill>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(precio nominal residual); </a:t>
            </a:r>
            <a:r>
              <a:rPr lang="es-ES" b="1" i="1" dirty="0" smtClean="0">
                <a:solidFill>
                  <a:schemeClr val="accent6">
                    <a:lumMod val="50000"/>
                  </a:schemeClr>
                </a:solidFill>
                <a:latin typeface="Arial" panose="020B0604020202020204" pitchFamily="34" charset="0"/>
                <a:cs typeface="Arial" panose="020B0604020202020204" pitchFamily="34" charset="0"/>
              </a:rPr>
              <a:t>sobre la par o bajo la par o se adquieren con intereses corridos al momento de la adquisición.</a:t>
            </a:r>
            <a:endParaRPr lang="es-AR" b="1" i="1" dirty="0" smtClean="0">
              <a:solidFill>
                <a:schemeClr val="accent6">
                  <a:lumMod val="50000"/>
                </a:schemeClr>
              </a:solidFill>
              <a:latin typeface="Arial" panose="020B0604020202020204" pitchFamily="34" charset="0"/>
              <a:cs typeface="Arial" panose="020B0604020202020204" pitchFamily="34" charset="0"/>
            </a:endParaRPr>
          </a:p>
          <a:p>
            <a:pPr lvl="2" algn="just" fontAlgn="auto">
              <a:spcAft>
                <a:spcPts val="0"/>
              </a:spcAft>
              <a:buFont typeface="Arial" pitchFamily="34" charset="0"/>
              <a:buChar char="•"/>
              <a:defRPr/>
            </a:pPr>
            <a:r>
              <a:rPr lang="es-ES" b="1" u="sng" dirty="0" smtClean="0">
                <a:latin typeface="Arial" panose="020B0604020202020204" pitchFamily="34" charset="0"/>
                <a:cs typeface="Arial" panose="020B0604020202020204" pitchFamily="34" charset="0"/>
              </a:rPr>
              <a:t>Cédula II. Art 90.3</a:t>
            </a:r>
            <a:r>
              <a:rPr lang="es-ES" dirty="0" smtClean="0">
                <a:latin typeface="Arial" panose="020B0604020202020204" pitchFamily="34" charset="0"/>
                <a:cs typeface="Arial" panose="020B0604020202020204" pitchFamily="34" charset="0"/>
              </a:rPr>
              <a:t>. </a:t>
            </a:r>
            <a:r>
              <a:rPr lang="es-ES" b="1" i="1" dirty="0" smtClean="0">
                <a:solidFill>
                  <a:schemeClr val="accent6">
                    <a:lumMod val="50000"/>
                  </a:schemeClr>
                </a:solidFill>
                <a:latin typeface="Arial" panose="020B0604020202020204" pitchFamily="34" charset="0"/>
                <a:cs typeface="Arial" panose="020B0604020202020204" pitchFamily="34" charset="0"/>
              </a:rPr>
              <a:t>Dividendos y utilidades asimilables</a:t>
            </a:r>
            <a:r>
              <a:rPr lang="es-ES" dirty="0" smtClean="0">
                <a:latin typeface="Arial" panose="020B0604020202020204" pitchFamily="34" charset="0"/>
                <a:cs typeface="Arial" panose="020B0604020202020204" pitchFamily="34" charset="0"/>
              </a:rPr>
              <a:t>.</a:t>
            </a:r>
            <a:endParaRPr lang="es-AR" dirty="0" smtClean="0">
              <a:latin typeface="Arial" panose="020B0604020202020204" pitchFamily="34" charset="0"/>
              <a:cs typeface="Arial" panose="020B0604020202020204" pitchFamily="34" charset="0"/>
            </a:endParaRPr>
          </a:p>
          <a:p>
            <a:pPr lvl="2" algn="just" fontAlgn="auto">
              <a:spcAft>
                <a:spcPts val="0"/>
              </a:spcAft>
              <a:buFont typeface="Arial" pitchFamily="34" charset="0"/>
              <a:buChar char="•"/>
              <a:defRPr/>
            </a:pPr>
            <a:r>
              <a:rPr lang="es-ES" b="1" u="sng" dirty="0" smtClean="0">
                <a:latin typeface="Arial" panose="020B0604020202020204" pitchFamily="34" charset="0"/>
                <a:cs typeface="Arial" panose="020B0604020202020204" pitchFamily="34" charset="0"/>
              </a:rPr>
              <a:t>Cédula III. Art. 90.4. </a:t>
            </a:r>
            <a:r>
              <a:rPr lang="es-ES" dirty="0" smtClean="0">
                <a:latin typeface="Arial" panose="020B0604020202020204" pitchFamily="34" charset="0"/>
                <a:cs typeface="Arial" panose="020B0604020202020204" pitchFamily="34" charset="0"/>
              </a:rPr>
              <a:t>Ganancias de </a:t>
            </a:r>
            <a:r>
              <a:rPr lang="es-ES" b="1" i="1" dirty="0" smtClean="0">
                <a:solidFill>
                  <a:schemeClr val="accent6">
                    <a:lumMod val="50000"/>
                  </a:schemeClr>
                </a:solidFill>
                <a:latin typeface="Arial" panose="020B0604020202020204" pitchFamily="34" charset="0"/>
                <a:cs typeface="Arial" panose="020B0604020202020204" pitchFamily="34" charset="0"/>
              </a:rPr>
              <a:t>fuente argentina </a:t>
            </a:r>
            <a:r>
              <a:rPr lang="es-ES" dirty="0" smtClean="0">
                <a:latin typeface="Arial" panose="020B0604020202020204" pitchFamily="34" charset="0"/>
                <a:cs typeface="Arial" panose="020B0604020202020204" pitchFamily="34" charset="0"/>
              </a:rPr>
              <a:t>derivadas de operaciones de </a:t>
            </a:r>
            <a:r>
              <a:rPr lang="es-ES" b="1" i="1" dirty="0" smtClean="0">
                <a:solidFill>
                  <a:schemeClr val="accent6">
                    <a:lumMod val="50000"/>
                  </a:schemeClr>
                </a:solidFill>
                <a:latin typeface="Arial" panose="020B0604020202020204" pitchFamily="34" charset="0"/>
                <a:cs typeface="Arial" panose="020B0604020202020204" pitchFamily="34" charset="0"/>
              </a:rPr>
              <a:t>enajenación de acciones, cuotas y participaciones sociales - incluidas las </a:t>
            </a:r>
            <a:r>
              <a:rPr lang="es-ES" b="1" i="1" dirty="0" err="1" smtClean="0">
                <a:solidFill>
                  <a:schemeClr val="accent6">
                    <a:lumMod val="50000"/>
                  </a:schemeClr>
                </a:solidFill>
                <a:latin typeface="Arial" panose="020B0604020202020204" pitchFamily="34" charset="0"/>
                <a:cs typeface="Arial" panose="020B0604020202020204" pitchFamily="34" charset="0"/>
              </a:rPr>
              <a:t>cuotapartes</a:t>
            </a:r>
            <a:r>
              <a:rPr lang="es-ES" b="1" i="1" dirty="0" smtClean="0">
                <a:solidFill>
                  <a:schemeClr val="accent6">
                    <a:lumMod val="50000"/>
                  </a:schemeClr>
                </a:solidFill>
                <a:latin typeface="Arial" panose="020B0604020202020204" pitchFamily="34" charset="0"/>
                <a:cs typeface="Arial" panose="020B0604020202020204" pitchFamily="34" charset="0"/>
              </a:rPr>
              <a:t> de fondos comunes de inversión y certificados de participación de fideicomisos financieros y cualquier otro derecho sobre fideicomisos y contratos similares -, monedas digitales, títulos, bonos y demás valores. </a:t>
            </a:r>
            <a:endParaRPr lang="es-AR" b="1" i="1" dirty="0" smtClean="0">
              <a:solidFill>
                <a:schemeClr val="accent6">
                  <a:lumMod val="50000"/>
                </a:schemeClr>
              </a:solidFill>
              <a:latin typeface="Arial" panose="020B0604020202020204" pitchFamily="34" charset="0"/>
              <a:cs typeface="Arial" panose="020B0604020202020204" pitchFamily="34" charset="0"/>
            </a:endParaRPr>
          </a:p>
          <a:p>
            <a:pPr lvl="2" algn="just" fontAlgn="auto">
              <a:spcAft>
                <a:spcPts val="0"/>
              </a:spcAft>
              <a:buFont typeface="Arial" pitchFamily="34" charset="0"/>
              <a:buChar char="•"/>
              <a:defRPr/>
            </a:pPr>
            <a:r>
              <a:rPr lang="es-ES" b="1" u="sng" dirty="0" smtClean="0">
                <a:latin typeface="Arial" panose="020B0604020202020204" pitchFamily="34" charset="0"/>
                <a:cs typeface="Arial" panose="020B0604020202020204" pitchFamily="34" charset="0"/>
              </a:rPr>
              <a:t>Cédula IV. Art. 90.5. </a:t>
            </a:r>
            <a:r>
              <a:rPr lang="es-ES" dirty="0" smtClean="0">
                <a:latin typeface="Arial" panose="020B0604020202020204" pitchFamily="34" charset="0"/>
                <a:cs typeface="Arial" panose="020B0604020202020204" pitchFamily="34" charset="0"/>
              </a:rPr>
              <a:t>Resultados por la </a:t>
            </a:r>
            <a:r>
              <a:rPr lang="es-ES" b="1" i="1" dirty="0" smtClean="0">
                <a:solidFill>
                  <a:schemeClr val="accent6">
                    <a:lumMod val="50000"/>
                  </a:schemeClr>
                </a:solidFill>
                <a:latin typeface="Arial" panose="020B0604020202020204" pitchFamily="34" charset="0"/>
                <a:cs typeface="Arial" panose="020B0604020202020204" pitchFamily="34" charset="0"/>
              </a:rPr>
              <a:t>enajenación de o de la transferencia de derechos reales sobre inmuebles, situados en la República Argentina.</a:t>
            </a:r>
            <a:endParaRPr lang="es-AR" b="1" i="1" dirty="0" smtClean="0">
              <a:solidFill>
                <a:schemeClr val="accent6">
                  <a:lumMod val="50000"/>
                </a:schemeClr>
              </a:solidFill>
              <a:latin typeface="Arial" panose="020B0604020202020204" pitchFamily="34" charset="0"/>
              <a:cs typeface="Arial" panose="020B0604020202020204" pitchFamily="34" charset="0"/>
            </a:endParaRPr>
          </a:p>
          <a:p>
            <a:pPr marL="457200" lvl="1" indent="0" algn="just" fontAlgn="auto">
              <a:spcAft>
                <a:spcPts val="0"/>
              </a:spcAft>
              <a:buFont typeface="Arial" pitchFamily="34" charset="0"/>
              <a:buNone/>
              <a:defRPr/>
            </a:pPr>
            <a:endParaRPr lang="es-AR" dirty="0" smtClean="0">
              <a:latin typeface="Arial" panose="020B0604020202020204" pitchFamily="34" charset="0"/>
              <a:cs typeface="Arial" panose="020B0604020202020204" pitchFamily="34" charset="0"/>
            </a:endParaRPr>
          </a:p>
          <a:p>
            <a:pPr marL="457200" lvl="1" indent="0" algn="just" fontAlgn="auto">
              <a:spcAft>
                <a:spcPts val="0"/>
              </a:spcAft>
              <a:buFont typeface="Arial" pitchFamily="34" charset="0"/>
              <a:buNone/>
              <a:defRPr/>
            </a:pPr>
            <a:r>
              <a:rPr lang="es-ES" dirty="0" smtClean="0">
                <a:latin typeface="Arial" panose="020B0604020202020204" pitchFamily="34" charset="0"/>
                <a:cs typeface="Arial" panose="020B0604020202020204" pitchFamily="34" charset="0"/>
              </a:rPr>
              <a:t>Cada una de estas cédulas </a:t>
            </a:r>
            <a:r>
              <a:rPr lang="es-ES" b="1" dirty="0" smtClean="0">
                <a:solidFill>
                  <a:schemeClr val="accent6">
                    <a:lumMod val="50000"/>
                  </a:schemeClr>
                </a:solidFill>
                <a:latin typeface="Arial" panose="020B0604020202020204" pitchFamily="34" charset="0"/>
                <a:cs typeface="Arial" panose="020B0604020202020204" pitchFamily="34" charset="0"/>
              </a:rPr>
              <a:t>tienen normas específicas vinculadas</a:t>
            </a:r>
            <a:r>
              <a:rPr lang="es-ES" dirty="0" smtClean="0">
                <a:solidFill>
                  <a:schemeClr val="accent6">
                    <a:lumMod val="50000"/>
                  </a:schemeClr>
                </a:solidFill>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con la </a:t>
            </a:r>
            <a:r>
              <a:rPr lang="es-ES" b="1" i="1" dirty="0" smtClean="0">
                <a:solidFill>
                  <a:schemeClr val="accent6">
                    <a:lumMod val="50000"/>
                  </a:schemeClr>
                </a:solidFill>
                <a:latin typeface="Arial" panose="020B0604020202020204" pitchFamily="34" charset="0"/>
                <a:cs typeface="Arial" panose="020B0604020202020204" pitchFamily="34" charset="0"/>
              </a:rPr>
              <a:t>determinación del resultado</a:t>
            </a:r>
            <a:r>
              <a:rPr lang="es-ES" dirty="0" smtClean="0">
                <a:latin typeface="Arial" panose="020B0604020202020204" pitchFamily="34" charset="0"/>
                <a:cs typeface="Arial" panose="020B0604020202020204" pitchFamily="34" charset="0"/>
              </a:rPr>
              <a:t>, </a:t>
            </a:r>
            <a:r>
              <a:rPr lang="es-ES" b="1" dirty="0" smtClean="0">
                <a:solidFill>
                  <a:schemeClr val="accent6">
                    <a:lumMod val="50000"/>
                  </a:schemeClr>
                </a:solidFill>
                <a:latin typeface="Arial" panose="020B0604020202020204" pitchFamily="34" charset="0"/>
                <a:cs typeface="Arial" panose="020B0604020202020204" pitchFamily="34" charset="0"/>
              </a:rPr>
              <a:t>las tasas de impuestos aplicables</a:t>
            </a:r>
            <a:r>
              <a:rPr lang="es-ES" dirty="0" smtClean="0">
                <a:latin typeface="Arial" panose="020B0604020202020204" pitchFamily="34" charset="0"/>
                <a:cs typeface="Arial" panose="020B0604020202020204" pitchFamily="34" charset="0"/>
              </a:rPr>
              <a:t>, </a:t>
            </a:r>
            <a:r>
              <a:rPr lang="es-ES" b="1" i="1" dirty="0" smtClean="0">
                <a:solidFill>
                  <a:schemeClr val="accent6">
                    <a:lumMod val="50000"/>
                  </a:schemeClr>
                </a:solidFill>
                <a:latin typeface="Arial" panose="020B0604020202020204" pitchFamily="34" charset="0"/>
                <a:cs typeface="Arial" panose="020B0604020202020204" pitchFamily="34" charset="0"/>
              </a:rPr>
              <a:t>la forma de imputarlas en el tiempo </a:t>
            </a:r>
            <a:r>
              <a:rPr lang="es-ES" dirty="0" smtClean="0">
                <a:latin typeface="Arial" panose="020B0604020202020204" pitchFamily="34" charset="0"/>
                <a:cs typeface="Arial" panose="020B0604020202020204" pitchFamily="34" charset="0"/>
              </a:rPr>
              <a:t>y la </a:t>
            </a:r>
            <a:r>
              <a:rPr lang="es-ES" b="1" i="1" dirty="0" smtClean="0">
                <a:solidFill>
                  <a:schemeClr val="accent6">
                    <a:lumMod val="50000"/>
                  </a:schemeClr>
                </a:solidFill>
                <a:latin typeface="Arial" panose="020B0604020202020204" pitchFamily="34" charset="0"/>
                <a:cs typeface="Arial" panose="020B0604020202020204" pitchFamily="34" charset="0"/>
              </a:rPr>
              <a:t>compensación de quebrantos generados por su aplicación</a:t>
            </a:r>
            <a:r>
              <a:rPr lang="es-ES" dirty="0" smtClean="0">
                <a:latin typeface="Arial" panose="020B0604020202020204" pitchFamily="34" charset="0"/>
                <a:cs typeface="Arial" panose="020B0604020202020204" pitchFamily="34" charset="0"/>
              </a:rPr>
              <a:t>, como así también </a:t>
            </a:r>
            <a:r>
              <a:rPr lang="es-ES" b="1" dirty="0" smtClean="0">
                <a:latin typeface="Arial" panose="020B0604020202020204" pitchFamily="34" charset="0"/>
                <a:cs typeface="Arial" panose="020B0604020202020204" pitchFamily="34" charset="0"/>
              </a:rPr>
              <a:t>disposiciones específicas sobre las condiciones que deben cumplirse para que los nuevos hechos imponibles o las derogaciones de exenciones operen a partir del año fiscal 2018.</a:t>
            </a:r>
            <a:endParaRPr lang="es-AR" b="1"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Título"/>
          <p:cNvSpPr>
            <a:spLocks noGrp="1"/>
          </p:cNvSpPr>
          <p:nvPr>
            <p:ph type="title"/>
          </p:nvPr>
        </p:nvSpPr>
        <p:spPr>
          <a:xfrm>
            <a:off x="0" y="928688"/>
            <a:ext cx="8858250" cy="857250"/>
          </a:xfrm>
        </p:spPr>
        <p:txBody>
          <a:bodyPr/>
          <a:lstStyle/>
          <a:p>
            <a:pPr algn="ctr"/>
            <a:r>
              <a:rPr lang="es-AR" sz="2400" b="1" smtClean="0">
                <a:solidFill>
                  <a:schemeClr val="tx1"/>
                </a:solidFill>
                <a:latin typeface="Arial" charset="0"/>
                <a:cs typeface="Arial" charset="0"/>
              </a:rPr>
              <a:t>RESULTADOS POR ENAJENACIÓN. DETERMINACIÓN DEL RESULTADO BRUTO</a:t>
            </a:r>
            <a:r>
              <a:rPr lang="es-AR" sz="2800" b="1" smtClean="0">
                <a:solidFill>
                  <a:schemeClr val="tx1"/>
                </a:solidFill>
                <a:latin typeface="Arial" charset="0"/>
                <a:cs typeface="Arial" charset="0"/>
              </a:rPr>
              <a:t>.</a:t>
            </a:r>
            <a:r>
              <a:rPr lang="es-ES" sz="2400" smtClean="0">
                <a:solidFill>
                  <a:srgbClr val="FFFF00"/>
                </a:solidFill>
                <a:latin typeface="Arial Black" pitchFamily="34" charset="0"/>
              </a:rPr>
              <a:t/>
            </a:r>
            <a:br>
              <a:rPr lang="es-ES" sz="2400" smtClean="0">
                <a:solidFill>
                  <a:srgbClr val="FFFF00"/>
                </a:solidFill>
                <a:latin typeface="Arial Black" pitchFamily="34" charset="0"/>
              </a:rPr>
            </a:br>
            <a:endParaRPr lang="es-ES" sz="2400" smtClean="0">
              <a:latin typeface="Gill Sans MT"/>
            </a:endParaRPr>
          </a:p>
        </p:txBody>
      </p:sp>
      <p:sp>
        <p:nvSpPr>
          <p:cNvPr id="3" name="2 Marcador de contenido"/>
          <p:cNvSpPr>
            <a:spLocks noGrp="1"/>
          </p:cNvSpPr>
          <p:nvPr>
            <p:ph idx="1"/>
          </p:nvPr>
        </p:nvSpPr>
        <p:spPr>
          <a:xfrm>
            <a:off x="457200" y="1412875"/>
            <a:ext cx="8229600" cy="5159375"/>
          </a:xfrm>
        </p:spPr>
        <p:txBody>
          <a:bodyPr rtlCol="0">
            <a:normAutofit fontScale="92500" lnSpcReduction="10000"/>
          </a:bodyPr>
          <a:lstStyle/>
          <a:p>
            <a:pPr algn="just" fontAlgn="auto">
              <a:spcAft>
                <a:spcPts val="0"/>
              </a:spcAft>
              <a:buFont typeface="Arial" pitchFamily="34" charset="0"/>
              <a:buChar char="•"/>
              <a:defRPr/>
            </a:pPr>
            <a:endParaRPr lang="es-ES" dirty="0">
              <a:solidFill>
                <a:schemeClr val="tx2"/>
              </a:solidFill>
              <a:latin typeface="Arial Black" panose="020B0A04020102020204" pitchFamily="34" charset="0"/>
            </a:endParaRPr>
          </a:p>
          <a:p>
            <a:pPr algn="just" fontAlgn="auto">
              <a:spcAft>
                <a:spcPts val="0"/>
              </a:spcAft>
              <a:buFont typeface="Arial" pitchFamily="34" charset="0"/>
              <a:buChar char="•"/>
              <a:defRPr/>
            </a:pPr>
            <a:r>
              <a:rPr lang="es-AR" sz="2000" b="1" u="sng" dirty="0" smtClean="0">
                <a:latin typeface="Arial" panose="020B0604020202020204" pitchFamily="34" charset="0"/>
                <a:cs typeface="Arial" panose="020B0604020202020204" pitchFamily="34" charset="0"/>
              </a:rPr>
              <a:t>GRUPO 1.</a:t>
            </a:r>
            <a:r>
              <a:rPr lang="es-AR" sz="2000" dirty="0" smtClean="0">
                <a:latin typeface="Arial" panose="020B0604020202020204" pitchFamily="34" charset="0"/>
                <a:cs typeface="Arial" panose="020B0604020202020204" pitchFamily="34" charset="0"/>
              </a:rPr>
              <a:t> </a:t>
            </a:r>
            <a:r>
              <a:rPr lang="es-AR" sz="2000" b="1" dirty="0" smtClean="0">
                <a:solidFill>
                  <a:schemeClr val="accent6">
                    <a:lumMod val="50000"/>
                  </a:schemeClr>
                </a:solidFill>
                <a:latin typeface="Arial" panose="020B0604020202020204" pitchFamily="34" charset="0"/>
                <a:cs typeface="Arial" panose="020B0604020202020204" pitchFamily="34" charset="0"/>
              </a:rPr>
              <a:t>TÍTULOS PÚBLICOS, OBLIGACIONES NEGOCIABLES; TÍTULOS DE DEUDA; CUOTAS PARTES DE FCI; OTROS TÍTULOS; BONOS Y DEMÁS VALORES</a:t>
            </a:r>
          </a:p>
          <a:p>
            <a:pPr marL="457200" lvl="1" indent="0" algn="just" fontAlgn="auto">
              <a:spcAft>
                <a:spcPts val="0"/>
              </a:spcAft>
              <a:buFont typeface="Arial" pitchFamily="34" charset="0"/>
              <a:buNone/>
              <a:defRPr/>
            </a:pPr>
            <a:endParaRPr lang="es-AR" sz="2000" b="1" dirty="0" smtClean="0">
              <a:solidFill>
                <a:schemeClr val="accent1">
                  <a:lumMod val="50000"/>
                </a:schemeClr>
              </a:solidFill>
              <a:latin typeface="Arial" panose="020B0604020202020204" pitchFamily="34" charset="0"/>
              <a:cs typeface="Arial" panose="020B0604020202020204" pitchFamily="34" charset="0"/>
            </a:endParaRPr>
          </a:p>
          <a:p>
            <a:pPr marL="457200" lvl="1" indent="0" algn="just" fontAlgn="auto">
              <a:spcAft>
                <a:spcPts val="0"/>
              </a:spcAft>
              <a:buFont typeface="Arial" pitchFamily="34" charset="0"/>
              <a:buNone/>
              <a:defRPr/>
            </a:pPr>
            <a:r>
              <a:rPr lang="es-AR" sz="2000" b="1" dirty="0" smtClean="0">
                <a:solidFill>
                  <a:schemeClr val="accent1">
                    <a:lumMod val="50000"/>
                  </a:schemeClr>
                </a:solidFill>
                <a:latin typeface="Arial" panose="020B0604020202020204" pitchFamily="34" charset="0"/>
                <a:cs typeface="Arial" panose="020B0604020202020204" pitchFamily="34" charset="0"/>
              </a:rPr>
              <a:t>(+) PRECIO DE VENTA</a:t>
            </a:r>
          </a:p>
          <a:p>
            <a:pPr marL="457200" lvl="1" indent="0" algn="just" fontAlgn="auto">
              <a:spcAft>
                <a:spcPts val="0"/>
              </a:spcAft>
              <a:buFont typeface="Arial" pitchFamily="34" charset="0"/>
              <a:buNone/>
              <a:defRPr/>
            </a:pPr>
            <a:r>
              <a:rPr lang="es-AR" sz="2000" b="1" dirty="0" smtClean="0">
                <a:solidFill>
                  <a:schemeClr val="accent1">
                    <a:lumMod val="50000"/>
                  </a:schemeClr>
                </a:solidFill>
                <a:latin typeface="Arial" panose="020B0604020202020204" pitchFamily="34" charset="0"/>
                <a:cs typeface="Arial" panose="020B0604020202020204" pitchFamily="34" charset="0"/>
              </a:rPr>
              <a:t>(-) COSTO DE ADQUISICIÓN</a:t>
            </a:r>
          </a:p>
          <a:p>
            <a:pPr algn="just"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Tratándose de valores en moneda nacional con cláusula de ajuste o en moneda extranjera, las actualizaciones o diferencias de cambio no serán consideradas como integrantes de la ganancia bruta.</a:t>
            </a:r>
            <a:endParaRPr lang="es-AR" sz="2000" dirty="0" smtClean="0">
              <a:latin typeface="Arial" panose="020B0604020202020204" pitchFamily="34" charset="0"/>
              <a:cs typeface="Arial" panose="020B0604020202020204" pitchFamily="34" charset="0"/>
            </a:endParaRPr>
          </a:p>
          <a:p>
            <a:pPr marL="0" indent="0" algn="just" fontAlgn="auto">
              <a:spcAft>
                <a:spcPts val="0"/>
              </a:spcAft>
              <a:buFont typeface="Arial" pitchFamily="34" charset="0"/>
              <a:buNone/>
              <a:defRPr/>
            </a:pPr>
            <a:endParaRPr lang="es-AR"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_tradnl" sz="2000" i="1" u="sng" dirty="0" smtClean="0">
                <a:latin typeface="Arial" panose="020B0604020202020204" pitchFamily="34" charset="0"/>
                <a:cs typeface="Arial" panose="020B0604020202020204" pitchFamily="34" charset="0"/>
              </a:rPr>
              <a:t>Norma de transición:</a:t>
            </a:r>
            <a:r>
              <a:rPr lang="es-ES_tradnl" sz="2000" dirty="0" smtClean="0">
                <a:latin typeface="Arial" panose="020B0604020202020204" pitchFamily="34" charset="0"/>
                <a:cs typeface="Arial" panose="020B0604020202020204" pitchFamily="34" charset="0"/>
              </a:rPr>
              <a:t> (art. 86 inc. f) Ley 27.430) En el caso en que las ganancias por su enajenación </a:t>
            </a:r>
            <a:r>
              <a:rPr lang="es-ES_tradnl" sz="2000" i="1" dirty="0" smtClean="0">
                <a:latin typeface="Arial" panose="020B0604020202020204" pitchFamily="34" charset="0"/>
                <a:cs typeface="Arial" panose="020B0604020202020204" pitchFamily="34" charset="0"/>
              </a:rPr>
              <a:t>hubieran estado exentas o no gravadas con anterioridad a la vigencia de la Ley 27.430,</a:t>
            </a:r>
            <a:r>
              <a:rPr lang="es-ES_tradnl" sz="2000" dirty="0" smtClean="0">
                <a:latin typeface="Arial" panose="020B0604020202020204" pitchFamily="34" charset="0"/>
                <a:cs typeface="Arial" panose="020B0604020202020204" pitchFamily="34" charset="0"/>
              </a:rPr>
              <a:t> el costo a computar será </a:t>
            </a:r>
            <a:r>
              <a:rPr lang="es-ES_tradnl" sz="2000" i="1" dirty="0" smtClean="0">
                <a:latin typeface="Arial" panose="020B0604020202020204" pitchFamily="34" charset="0"/>
                <a:cs typeface="Arial" panose="020B0604020202020204" pitchFamily="34" charset="0"/>
              </a:rPr>
              <a:t>el último precio de adquisición o el último valor de cotización de los valores al 31/12/2017, el que fuera mayor</a:t>
            </a:r>
            <a:r>
              <a:rPr lang="es-ES_tradnl" sz="2000" dirty="0" smtClean="0">
                <a:latin typeface="Arial" panose="020B0604020202020204" pitchFamily="34" charset="0"/>
                <a:cs typeface="Arial" panose="020B0604020202020204" pitchFamily="34" charset="0"/>
              </a:rPr>
              <a:t>.</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dirty="0"/>
          </a:p>
        </p:txBody>
      </p:sp>
      <p:sp>
        <p:nvSpPr>
          <p:cNvPr id="4403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7169208-1402-4022-AC6E-ADF0BDB9B027}" type="slidenum">
              <a:rPr lang="es-ES">
                <a:cs typeface="Arial" charset="0"/>
              </a:rPr>
              <a:pPr fontAlgn="base">
                <a:spcBef>
                  <a:spcPct val="0"/>
                </a:spcBef>
                <a:spcAft>
                  <a:spcPct val="0"/>
                </a:spcAft>
              </a:pPr>
              <a:t>30</a:t>
            </a:fld>
            <a:endParaRPr lang="es-ES">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950" y="857250"/>
            <a:ext cx="8750300" cy="785813"/>
          </a:xfrm>
        </p:spPr>
        <p:txBody>
          <a:bodyPr rtlCol="0">
            <a:normAutofit fontScale="90000"/>
          </a:bodyPr>
          <a:lstStyle/>
          <a:p>
            <a:pPr algn="ctr" fontAlgn="auto">
              <a:spcAft>
                <a:spcPts val="0"/>
              </a:spcAft>
              <a:defRPr/>
            </a:pPr>
            <a:r>
              <a:rPr lang="es-AR" sz="2800" b="1" dirty="0" smtClean="0">
                <a:solidFill>
                  <a:schemeClr val="tx1"/>
                </a:solidFill>
                <a:latin typeface="Arial" panose="020B0604020202020204" pitchFamily="34" charset="0"/>
                <a:cs typeface="Arial" panose="020B0604020202020204" pitchFamily="34" charset="0"/>
              </a:rPr>
              <a:t>RESULTADOS POR ENAJENACIÓN. DETERMINACIÓN DEL RESULTADO BRUTO.</a:t>
            </a:r>
            <a:r>
              <a:rPr lang="es-ES" sz="2700" dirty="0">
                <a:solidFill>
                  <a:srgbClr val="FFFF00"/>
                </a:solidFill>
                <a:latin typeface="Arial Black" panose="020B0A04020102020204" pitchFamily="34" charset="0"/>
              </a:rPr>
              <a:t/>
            </a:r>
            <a:br>
              <a:rPr lang="es-ES" sz="2700" dirty="0">
                <a:solidFill>
                  <a:srgbClr val="FFFF00"/>
                </a:solidFill>
                <a:latin typeface="Arial Black" panose="020B0A04020102020204" pitchFamily="34" charset="0"/>
              </a:rPr>
            </a:br>
            <a:endParaRPr lang="es-ES" sz="2700" dirty="0"/>
          </a:p>
        </p:txBody>
      </p:sp>
      <p:sp>
        <p:nvSpPr>
          <p:cNvPr id="3" name="2 Marcador de contenido"/>
          <p:cNvSpPr>
            <a:spLocks noGrp="1"/>
          </p:cNvSpPr>
          <p:nvPr>
            <p:ph idx="1"/>
          </p:nvPr>
        </p:nvSpPr>
        <p:spPr>
          <a:xfrm>
            <a:off x="457200" y="1500188"/>
            <a:ext cx="8229600" cy="5000625"/>
          </a:xfrm>
        </p:spPr>
        <p:txBody>
          <a:bodyPr rtlCol="0">
            <a:normAutofit fontScale="92500" lnSpcReduction="10000"/>
          </a:bodyPr>
          <a:lstStyle/>
          <a:p>
            <a:pPr marL="0" indent="0" algn="just" fontAlgn="auto">
              <a:spcAft>
                <a:spcPts val="0"/>
              </a:spcAft>
              <a:buFont typeface="Arial" pitchFamily="34" charset="0"/>
              <a:buNone/>
              <a:defRPr/>
            </a:pPr>
            <a:r>
              <a:rPr lang="es-AR" sz="2000" b="1" u="sng" dirty="0" smtClean="0">
                <a:latin typeface="Arial" panose="020B0604020202020204" pitchFamily="34" charset="0"/>
                <a:cs typeface="Arial" panose="020B0604020202020204" pitchFamily="34" charset="0"/>
              </a:rPr>
              <a:t>GRUPO 2.</a:t>
            </a:r>
            <a:r>
              <a:rPr lang="es-AR" sz="2000" dirty="0" smtClean="0">
                <a:latin typeface="Arial" panose="020B0604020202020204" pitchFamily="34" charset="0"/>
                <a:cs typeface="Arial" panose="020B0604020202020204" pitchFamily="34" charset="0"/>
              </a:rPr>
              <a:t> </a:t>
            </a:r>
            <a:r>
              <a:rPr lang="es-AR" sz="2000" b="1" dirty="0" smtClean="0">
                <a:solidFill>
                  <a:schemeClr val="accent6">
                    <a:lumMod val="50000"/>
                  </a:schemeClr>
                </a:solidFill>
                <a:latin typeface="Arial" panose="020B0604020202020204" pitchFamily="34" charset="0"/>
                <a:cs typeface="Arial" panose="020B0604020202020204" pitchFamily="34" charset="0"/>
              </a:rPr>
              <a:t>ACCIONES; VALORES REPRESENTATIVOS DE ACCIONES, CERTIFICADOS DE DEPÓSITO DE ACCIONES; CERTIFICADOS DE PARTICIPACIÓN EN FIDEICOMISOS FINANCIEROS, CUALQUIER OTRO DERECHO SOBRE FIDEICOMISOS Y CONTRATOS SIMILARES Y CUOTAPARTES DE FONDOS COMUNES DE INVERSIÓN CERRADOS</a:t>
            </a:r>
          </a:p>
          <a:p>
            <a:pPr marL="457200" lvl="1" indent="0" algn="just" fontAlgn="auto">
              <a:spcAft>
                <a:spcPts val="0"/>
              </a:spcAft>
              <a:buFont typeface="Arial" pitchFamily="34" charset="0"/>
              <a:buNone/>
              <a:defRPr/>
            </a:pPr>
            <a:r>
              <a:rPr lang="es-AR" sz="2000" b="1" dirty="0" smtClean="0">
                <a:solidFill>
                  <a:schemeClr val="accent1">
                    <a:lumMod val="50000"/>
                  </a:schemeClr>
                </a:solidFill>
                <a:latin typeface="Arial" panose="020B0604020202020204" pitchFamily="34" charset="0"/>
                <a:cs typeface="Arial" panose="020B0604020202020204" pitchFamily="34" charset="0"/>
              </a:rPr>
              <a:t>(+) PRECIO DE TRANSFERENCIA</a:t>
            </a:r>
          </a:p>
          <a:p>
            <a:pPr marL="457200" lvl="1" indent="0" algn="just" fontAlgn="auto">
              <a:spcAft>
                <a:spcPts val="0"/>
              </a:spcAft>
              <a:buFont typeface="Arial" pitchFamily="34" charset="0"/>
              <a:buNone/>
              <a:defRPr/>
            </a:pPr>
            <a:r>
              <a:rPr lang="es-AR" sz="2000" b="1" dirty="0" smtClean="0">
                <a:solidFill>
                  <a:schemeClr val="accent1">
                    <a:lumMod val="50000"/>
                  </a:schemeClr>
                </a:solidFill>
                <a:latin typeface="Arial" panose="020B0604020202020204" pitchFamily="34" charset="0"/>
                <a:cs typeface="Arial" panose="020B0604020202020204" pitchFamily="34" charset="0"/>
              </a:rPr>
              <a:t>(-) COSTO DE ADQUISICIÓN ACTUALIZADO </a:t>
            </a:r>
            <a:r>
              <a:rPr lang="es-AR" sz="2000" i="1" dirty="0" smtClean="0">
                <a:latin typeface="Arial" panose="020B0604020202020204" pitchFamily="34" charset="0"/>
                <a:cs typeface="Arial" panose="020B0604020202020204" pitchFamily="34" charset="0"/>
              </a:rPr>
              <a:t>(por IPC – INDEC, desde la fecha de adquisición hasta la </a:t>
            </a:r>
            <a:r>
              <a:rPr lang="es-AR" sz="2000" i="1" dirty="0" err="1" smtClean="0">
                <a:latin typeface="Arial" panose="020B0604020202020204" pitchFamily="34" charset="0"/>
                <a:cs typeface="Arial" panose="020B0604020202020204" pitchFamily="34" charset="0"/>
              </a:rPr>
              <a:t>feha</a:t>
            </a:r>
            <a:r>
              <a:rPr lang="es-AR" sz="2000" i="1" dirty="0" smtClean="0">
                <a:latin typeface="Arial" panose="020B0604020202020204" pitchFamily="34" charset="0"/>
                <a:cs typeface="Arial" panose="020B0604020202020204" pitchFamily="34" charset="0"/>
              </a:rPr>
              <a:t> de transferencia). Acciones liberada: costo cero.</a:t>
            </a:r>
          </a:p>
          <a:p>
            <a:pPr marL="0" indent="0" algn="just" fontAlgn="auto">
              <a:spcAft>
                <a:spcPts val="0"/>
              </a:spcAft>
              <a:buFont typeface="Arial" pitchFamily="34" charset="0"/>
              <a:buNone/>
              <a:defRPr/>
            </a:pPr>
            <a:r>
              <a:rPr lang="es-ES_tradnl" sz="2000" i="1" u="sng" dirty="0" smtClean="0">
                <a:latin typeface="Arial" panose="020B0604020202020204" pitchFamily="34" charset="0"/>
                <a:cs typeface="Arial" panose="020B0604020202020204" pitchFamily="34" charset="0"/>
              </a:rPr>
              <a:t>Norma de transición:</a:t>
            </a:r>
            <a:r>
              <a:rPr lang="es-ES_tradnl" sz="2000" dirty="0" smtClean="0">
                <a:latin typeface="Arial" panose="020B0604020202020204" pitchFamily="34" charset="0"/>
                <a:cs typeface="Arial" panose="020B0604020202020204" pitchFamily="34" charset="0"/>
              </a:rPr>
              <a:t> (art. 86 inc. g) Ley 27.430) En el caso en certificados de participación en fideicomisos financieros y contratos similares y cuotas partes de condominios de fondos comunes de inversión cerrados, el resultado sólo estará alcanzado  en la medida que las ganancias por su enajenación hubieran estado exentas o no gravadas con anterioridad a la vigencia de esta ley, para las adquisiciones efectuadas a partir de su entrada en vigencia.</a:t>
            </a:r>
            <a:endParaRPr lang="es-AR" sz="2000" i="1"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dirty="0"/>
          </a:p>
        </p:txBody>
      </p:sp>
      <p:sp>
        <p:nvSpPr>
          <p:cNvPr id="4505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0A0040B-531F-4CAF-B9B5-FD82F688ACA3}" type="slidenum">
              <a:rPr lang="es-ES">
                <a:cs typeface="Arial" charset="0"/>
              </a:rPr>
              <a:pPr fontAlgn="base">
                <a:spcBef>
                  <a:spcPct val="0"/>
                </a:spcBef>
                <a:spcAft>
                  <a:spcPct val="0"/>
                </a:spcAft>
              </a:pPr>
              <a:t>31</a:t>
            </a:fld>
            <a:endParaRPr lang="es-ES">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Título"/>
          <p:cNvSpPr>
            <a:spLocks noGrp="1"/>
          </p:cNvSpPr>
          <p:nvPr>
            <p:ph type="title"/>
          </p:nvPr>
        </p:nvSpPr>
        <p:spPr>
          <a:xfrm>
            <a:off x="107950" y="642938"/>
            <a:ext cx="8750300" cy="1428750"/>
          </a:xfrm>
        </p:spPr>
        <p:txBody>
          <a:bodyPr/>
          <a:lstStyle/>
          <a:p>
            <a:pPr algn="ctr"/>
            <a:r>
              <a:rPr lang="es-AR" sz="2400" b="1" smtClean="0">
                <a:solidFill>
                  <a:schemeClr val="tx1"/>
                </a:solidFill>
                <a:latin typeface="Arial" charset="0"/>
                <a:cs typeface="Arial" charset="0"/>
              </a:rPr>
              <a:t>RESULTADOS POR ENAJENACIÓN. DETERMINACIÓN DEL RESULTADO BRUTO</a:t>
            </a:r>
            <a:r>
              <a:rPr lang="es-AR" sz="2800" b="1" smtClean="0">
                <a:solidFill>
                  <a:schemeClr val="tx1"/>
                </a:solidFill>
                <a:latin typeface="Arial" charset="0"/>
                <a:cs typeface="Arial" charset="0"/>
              </a:rPr>
              <a:t>.</a:t>
            </a:r>
            <a:endParaRPr lang="es-ES" sz="2400" smtClean="0">
              <a:solidFill>
                <a:schemeClr val="tx1"/>
              </a:solidFill>
              <a:latin typeface="Gill Sans MT"/>
            </a:endParaRPr>
          </a:p>
        </p:txBody>
      </p:sp>
      <p:sp>
        <p:nvSpPr>
          <p:cNvPr id="3" name="2 Marcador de contenido"/>
          <p:cNvSpPr>
            <a:spLocks noGrp="1"/>
          </p:cNvSpPr>
          <p:nvPr>
            <p:ph idx="1"/>
          </p:nvPr>
        </p:nvSpPr>
        <p:spPr>
          <a:xfrm>
            <a:off x="457200" y="2143125"/>
            <a:ext cx="8229600" cy="4429125"/>
          </a:xfrm>
        </p:spPr>
        <p:txBody>
          <a:bodyPr rtlCol="0">
            <a:noAutofit/>
          </a:bodyPr>
          <a:lstStyle/>
          <a:p>
            <a:pPr fontAlgn="auto">
              <a:spcAft>
                <a:spcPts val="0"/>
              </a:spcAft>
              <a:buFont typeface="Arial" pitchFamily="34" charset="0"/>
              <a:buChar char="•"/>
              <a:defRPr/>
            </a:pPr>
            <a:endParaRPr lang="es-ES" sz="2000" dirty="0">
              <a:solidFill>
                <a:schemeClr val="tx2"/>
              </a:solidFill>
            </a:endParaRPr>
          </a:p>
          <a:p>
            <a:pPr marL="0" indent="0" algn="just" fontAlgn="auto">
              <a:spcAft>
                <a:spcPts val="0"/>
              </a:spcAft>
              <a:buFont typeface="Arial" pitchFamily="34" charset="0"/>
              <a:buNone/>
              <a:defRPr/>
            </a:pPr>
            <a:r>
              <a:rPr lang="es-ES" sz="2000" b="1" i="1" u="sng" dirty="0" smtClean="0">
                <a:latin typeface="Arial" panose="020B0604020202020204" pitchFamily="34" charset="0"/>
                <a:cs typeface="Arial" panose="020B0604020202020204" pitchFamily="34" charset="0"/>
              </a:rPr>
              <a:t>NORMAS  REGLAMENTARIAS COMUNES A LOS DOS GRUPOS:</a:t>
            </a:r>
          </a:p>
          <a:p>
            <a:pPr marL="0" indent="0" algn="just" fontAlgn="auto">
              <a:spcAft>
                <a:spcPts val="0"/>
              </a:spcAft>
              <a:buFont typeface="Arial" pitchFamily="34" charset="0"/>
              <a:buNone/>
              <a:defRPr/>
            </a:pPr>
            <a:endParaRPr lang="es-ES" sz="2000" b="1" i="1" u="sng"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_tradnl" sz="2000" b="1" u="sng" dirty="0" smtClean="0">
                <a:latin typeface="Arial" panose="020B0604020202020204" pitchFamily="34" charset="0"/>
                <a:cs typeface="Arial" panose="020B0604020202020204" pitchFamily="34" charset="0"/>
              </a:rPr>
              <a:t>Art. 149.11. Medida </a:t>
            </a:r>
            <a:r>
              <a:rPr lang="es-ES_tradnl" sz="2000" b="1" u="sng" dirty="0" err="1" smtClean="0">
                <a:latin typeface="Arial" panose="020B0604020202020204" pitchFamily="34" charset="0"/>
                <a:cs typeface="Arial" panose="020B0604020202020204" pitchFamily="34" charset="0"/>
              </a:rPr>
              <a:t>antielusión</a:t>
            </a:r>
            <a:r>
              <a:rPr lang="es-ES_tradnl" sz="2000" u="sng" dirty="0" smtClean="0">
                <a:latin typeface="Arial" panose="020B0604020202020204" pitchFamily="34" charset="0"/>
                <a:cs typeface="Arial" panose="020B0604020202020204" pitchFamily="34" charset="0"/>
              </a:rPr>
              <a:t>: </a:t>
            </a:r>
            <a:r>
              <a:rPr lang="es-ES_tradnl" sz="2000" dirty="0" smtClean="0">
                <a:latin typeface="Arial" panose="020B0604020202020204" pitchFamily="34" charset="0"/>
                <a:cs typeface="Arial" panose="020B0604020202020204" pitchFamily="34" charset="0"/>
              </a:rPr>
              <a:t>Cuando se enajene un valor y </a:t>
            </a:r>
            <a:r>
              <a:rPr lang="es-ES_tradnl" sz="2000" b="1" i="1" dirty="0" smtClean="0">
                <a:latin typeface="Arial" panose="020B0604020202020204" pitchFamily="34" charset="0"/>
                <a:cs typeface="Arial" panose="020B0604020202020204" pitchFamily="34" charset="0"/>
              </a:rPr>
              <a:t>dicha operación arroje un quebranto este NO será computable</a:t>
            </a:r>
            <a:r>
              <a:rPr lang="es-AR" sz="2000" b="1" i="1" dirty="0" smtClean="0">
                <a:latin typeface="Arial" panose="020B0604020202020204" pitchFamily="34" charset="0"/>
                <a:cs typeface="Arial" panose="020B0604020202020204" pitchFamily="34" charset="0"/>
              </a:rPr>
              <a:t> </a:t>
            </a:r>
            <a:r>
              <a:rPr lang="es-ES_tradnl" sz="2000" b="1" dirty="0" smtClean="0">
                <a:latin typeface="Arial" panose="020B0604020202020204" pitchFamily="34" charset="0"/>
                <a:cs typeface="Arial" panose="020B0604020202020204" pitchFamily="34" charset="0"/>
              </a:rPr>
              <a:t>si el contribuyente adquiere dentro de las 72 horas </a:t>
            </a:r>
            <a:r>
              <a:rPr lang="es-ES_tradnl" sz="2000" dirty="0" smtClean="0">
                <a:latin typeface="Arial" panose="020B0604020202020204" pitchFamily="34" charset="0"/>
                <a:cs typeface="Arial" panose="020B0604020202020204" pitchFamily="34" charset="0"/>
              </a:rPr>
              <a:t>(anteriores o posteriores)</a:t>
            </a:r>
            <a:r>
              <a:rPr lang="es-ES_tradnl" sz="2000" b="1" dirty="0" smtClean="0">
                <a:latin typeface="Arial" panose="020B0604020202020204" pitchFamily="34" charset="0"/>
                <a:cs typeface="Arial" panose="020B0604020202020204" pitchFamily="34" charset="0"/>
              </a:rPr>
              <a:t>, un valor de naturaleza sustancialmente similar </a:t>
            </a:r>
            <a:r>
              <a:rPr lang="es-ES_tradnl" sz="2000" dirty="0" smtClean="0">
                <a:latin typeface="Arial" panose="020B0604020202020204" pitchFamily="34" charset="0"/>
                <a:cs typeface="Arial" panose="020B0604020202020204" pitchFamily="34" charset="0"/>
              </a:rPr>
              <a:t>(considerando entre otros datos, la entidad emisora, la moneda, el plazo y la tasa de interés).</a:t>
            </a:r>
            <a:endParaRPr lang="es-AR"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El quebranto </a:t>
            </a:r>
            <a:r>
              <a:rPr lang="es-ES_tradnl" sz="2000" b="1" dirty="0" smtClean="0">
                <a:latin typeface="Arial" panose="020B0604020202020204" pitchFamily="34" charset="0"/>
                <a:cs typeface="Arial" panose="020B0604020202020204" pitchFamily="34" charset="0"/>
              </a:rPr>
              <a:t>debe adicionarse la costo de adquisición del valor de naturaleza sustancialmente similar</a:t>
            </a:r>
            <a:r>
              <a:rPr lang="es-ES_tradnl" sz="2000" dirty="0" smtClean="0">
                <a:latin typeface="Arial" panose="020B0604020202020204" pitchFamily="34" charset="0"/>
                <a:cs typeface="Arial" panose="020B0604020202020204" pitchFamily="34" charset="0"/>
              </a:rPr>
              <a:t>.</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sz="2000" dirty="0">
              <a:solidFill>
                <a:schemeClr val="tx2"/>
              </a:solidFill>
            </a:endParaRPr>
          </a:p>
        </p:txBody>
      </p:sp>
      <p:sp>
        <p:nvSpPr>
          <p:cNvPr id="4608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CE3B011-BA10-4A61-B811-72D0625B15CA}" type="slidenum">
              <a:rPr lang="es-ES">
                <a:cs typeface="Arial" charset="0"/>
              </a:rPr>
              <a:pPr fontAlgn="base">
                <a:spcBef>
                  <a:spcPct val="0"/>
                </a:spcBef>
                <a:spcAft>
                  <a:spcPct val="0"/>
                </a:spcAft>
              </a:pPr>
              <a:t>32</a:t>
            </a:fld>
            <a:endParaRPr lang="es-ES">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Título"/>
          <p:cNvSpPr>
            <a:spLocks noGrp="1"/>
          </p:cNvSpPr>
          <p:nvPr>
            <p:ph type="title"/>
          </p:nvPr>
        </p:nvSpPr>
        <p:spPr>
          <a:xfrm>
            <a:off x="179388" y="571500"/>
            <a:ext cx="8678862" cy="1357313"/>
          </a:xfrm>
        </p:spPr>
        <p:txBody>
          <a:bodyPr/>
          <a:lstStyle/>
          <a:p>
            <a:pPr algn="ctr"/>
            <a:r>
              <a:rPr lang="es-AR" sz="2800" b="1" smtClean="0">
                <a:solidFill>
                  <a:schemeClr val="tx1"/>
                </a:solidFill>
                <a:latin typeface="Arial" charset="0"/>
                <a:cs typeface="Arial" charset="0"/>
              </a:rPr>
              <a:t>RESULTADOS POR ENAJENACIÓN. DETERMINACIÓN DEL RESULTADO NETO.</a:t>
            </a:r>
            <a:endParaRPr lang="es-ES" smtClean="0">
              <a:solidFill>
                <a:schemeClr val="tx1"/>
              </a:solidFill>
              <a:latin typeface="Gill Sans MT"/>
            </a:endParaRPr>
          </a:p>
        </p:txBody>
      </p:sp>
      <p:sp>
        <p:nvSpPr>
          <p:cNvPr id="3" name="2 Marcador de contenido"/>
          <p:cNvSpPr>
            <a:spLocks noGrp="1"/>
          </p:cNvSpPr>
          <p:nvPr>
            <p:ph idx="1"/>
          </p:nvPr>
        </p:nvSpPr>
        <p:spPr>
          <a:xfrm>
            <a:off x="250825" y="1643063"/>
            <a:ext cx="8435975" cy="4483100"/>
          </a:xfrm>
        </p:spPr>
        <p:txBody>
          <a:bodyPr rtlCol="0">
            <a:normAutofit fontScale="85000" lnSpcReduction="10000"/>
          </a:bodyPr>
          <a:lstStyle/>
          <a:p>
            <a:pPr fontAlgn="auto">
              <a:spcAft>
                <a:spcPts val="0"/>
              </a:spcAft>
              <a:buFont typeface="Arial" pitchFamily="34" charset="0"/>
              <a:buChar char="•"/>
              <a:defRPr/>
            </a:pPr>
            <a:endParaRPr lang="es-ES" dirty="0"/>
          </a:p>
          <a:p>
            <a:pPr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Sólo pueden </a:t>
            </a:r>
            <a:r>
              <a:rPr lang="es-AR" sz="2000" b="1" dirty="0" smtClean="0">
                <a:latin typeface="Arial" panose="020B0604020202020204" pitchFamily="34" charset="0"/>
                <a:cs typeface="Arial" panose="020B0604020202020204" pitchFamily="34" charset="0"/>
              </a:rPr>
              <a:t>deducirse</a:t>
            </a:r>
            <a:r>
              <a:rPr lang="es-AR" sz="2000" dirty="0" smtClean="0">
                <a:latin typeface="Arial" panose="020B0604020202020204" pitchFamily="34" charset="0"/>
                <a:cs typeface="Arial" panose="020B0604020202020204" pitchFamily="34" charset="0"/>
              </a:rPr>
              <a:t> contra las ganancias cedulares del Cap. II del Título IV:</a:t>
            </a:r>
          </a:p>
          <a:p>
            <a:pPr lvl="1" fontAlgn="auto">
              <a:spcAft>
                <a:spcPts val="0"/>
              </a:spcAft>
              <a:buFont typeface="Arial" pitchFamily="34" charset="0"/>
              <a:buChar char="–"/>
              <a:defRPr/>
            </a:pPr>
            <a:r>
              <a:rPr lang="es-AR" sz="2000" b="1" dirty="0" smtClean="0">
                <a:latin typeface="Arial" panose="020B0604020202020204" pitchFamily="34" charset="0"/>
                <a:cs typeface="Arial" panose="020B0604020202020204" pitchFamily="34" charset="0"/>
              </a:rPr>
              <a:t>Costos de adquisición de los valores (de corresponder)</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AR" sz="2000" b="1" dirty="0" smtClean="0">
                <a:latin typeface="Arial" panose="020B0604020202020204" pitchFamily="34" charset="0"/>
                <a:cs typeface="Arial" panose="020B0604020202020204" pitchFamily="34" charset="0"/>
              </a:rPr>
              <a:t>Gastos directos o indirectos vinculados con ellas.</a:t>
            </a:r>
          </a:p>
          <a:p>
            <a:pPr marL="457200" lvl="1" indent="0" fontAlgn="auto">
              <a:spcAft>
                <a:spcPts val="0"/>
              </a:spcAft>
              <a:buFont typeface="Arial" pitchFamily="34" charset="0"/>
              <a:buNone/>
              <a:defRPr/>
            </a:pP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No pueden deducirse contra ellas:</a:t>
            </a: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Gastos de sepelio (art. 22 LIG).</a:t>
            </a: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Deducciones personales (art 23 LIG)</a:t>
            </a: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Deducciones generales (art. 81 LIG)</a:t>
            </a:r>
          </a:p>
          <a:p>
            <a:pPr lvl="2"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No podrían deducirse los intereses vinculados con deudas cuyos fondos se hubieran destinado a inversiones que generen las ganancias sujetas al impuesto cedular.</a:t>
            </a: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Todos aquellos que no correspondan a una determinada categoría de ganancias.</a:t>
            </a:r>
          </a:p>
          <a:p>
            <a:pPr fontAlgn="auto">
              <a:spcAft>
                <a:spcPts val="0"/>
              </a:spcAft>
              <a:buFont typeface="Arial" pitchFamily="34" charset="0"/>
              <a:buChar char="•"/>
              <a:defRPr/>
            </a:pPr>
            <a:endParaRPr lang="es-ES" dirty="0"/>
          </a:p>
        </p:txBody>
      </p:sp>
      <p:sp>
        <p:nvSpPr>
          <p:cNvPr id="4710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9154E1D-9FE9-4D46-8A01-15B79643452D}" type="slidenum">
              <a:rPr lang="es-ES">
                <a:cs typeface="Arial" charset="0"/>
              </a:rPr>
              <a:pPr fontAlgn="base">
                <a:spcBef>
                  <a:spcPct val="0"/>
                </a:spcBef>
                <a:spcAft>
                  <a:spcPct val="0"/>
                </a:spcAft>
              </a:pPr>
              <a:t>33</a:t>
            </a:fld>
            <a:endParaRPr lang="es-ES">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Título"/>
          <p:cNvSpPr>
            <a:spLocks noGrp="1"/>
          </p:cNvSpPr>
          <p:nvPr>
            <p:ph type="title"/>
          </p:nvPr>
        </p:nvSpPr>
        <p:spPr>
          <a:xfrm>
            <a:off x="107950" y="714375"/>
            <a:ext cx="8750300" cy="571500"/>
          </a:xfrm>
        </p:spPr>
        <p:txBody>
          <a:bodyPr/>
          <a:lstStyle/>
          <a:p>
            <a:pPr algn="ctr"/>
            <a:r>
              <a:rPr lang="es-AR" sz="2400" b="1" smtClean="0">
                <a:solidFill>
                  <a:schemeClr val="tx1"/>
                </a:solidFill>
                <a:latin typeface="Arial" charset="0"/>
                <a:cs typeface="Arial" charset="0"/>
              </a:rPr>
              <a:t>RESULTADOS POR ENAJENACIÓN. DETERMINACIÓN DEL RESULTADO NETO</a:t>
            </a:r>
            <a:r>
              <a:rPr lang="es-AR" sz="2800" b="1" smtClean="0">
                <a:solidFill>
                  <a:schemeClr val="tx1"/>
                </a:solidFill>
                <a:latin typeface="Arial" charset="0"/>
                <a:cs typeface="Arial" charset="0"/>
              </a:rPr>
              <a:t>.</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341438"/>
            <a:ext cx="8229600" cy="5087937"/>
          </a:xfrm>
        </p:spPr>
        <p:txBody>
          <a:bodyPr rtlCol="0">
            <a:normAutofit fontScale="92500" lnSpcReduction="20000"/>
          </a:bodyPr>
          <a:lstStyle/>
          <a:p>
            <a:pPr algn="just" fontAlgn="auto">
              <a:spcAft>
                <a:spcPts val="0"/>
              </a:spcAft>
              <a:buFont typeface="Arial" pitchFamily="34" charset="0"/>
              <a:buChar char="•"/>
              <a:defRPr/>
            </a:pPr>
            <a:r>
              <a:rPr lang="es-AR" sz="2000" b="1" i="1" u="sng" dirty="0" smtClean="0">
                <a:latin typeface="Arial" panose="020B0604020202020204" pitchFamily="34" charset="0"/>
                <a:cs typeface="Arial" panose="020B0604020202020204" pitchFamily="34" charset="0"/>
              </a:rPr>
              <a:t>Gastos directos e indirectos vinculadas con ganancias cedulares:</a:t>
            </a:r>
            <a:endParaRPr lang="es-AR" sz="2000" b="1"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Si bien tanto la LIG como su decreto reglamentario explicitan el tratamiento de gastos directos o indirectos vinculados con rentas de la segunda categoría y rentas cedulares y entre distintas rentas cedulares, la doctrina entiende que lo que a continuación se explicitará corresponde exclusivamente a gastos indirectos.</a:t>
            </a:r>
          </a:p>
          <a:p>
            <a:pPr lvl="2" algn="just" fontAlgn="auto">
              <a:spcAft>
                <a:spcPts val="0"/>
              </a:spcAft>
              <a:buFont typeface="Arial" pitchFamily="34" charset="0"/>
              <a:buChar char="•"/>
              <a:defRPr/>
            </a:pPr>
            <a:r>
              <a:rPr lang="es-AR" b="1" i="1" u="sng" dirty="0" smtClean="0">
                <a:latin typeface="Arial" panose="020B0604020202020204" pitchFamily="34" charset="0"/>
                <a:cs typeface="Arial" panose="020B0604020202020204" pitchFamily="34" charset="0"/>
              </a:rPr>
              <a:t>Gastos vinculados con rentas de segunda categoría y rentas cedulares:</a:t>
            </a:r>
            <a:r>
              <a:rPr lang="es-AR" i="1" u="sng" dirty="0" smtClean="0">
                <a:latin typeface="Arial" panose="020B0604020202020204" pitchFamily="34" charset="0"/>
                <a:cs typeface="Arial" panose="020B0604020202020204" pitchFamily="34" charset="0"/>
              </a:rPr>
              <a:t> </a:t>
            </a:r>
            <a:r>
              <a:rPr lang="es-AR" dirty="0" smtClean="0">
                <a:latin typeface="Arial" panose="020B0604020202020204" pitchFamily="34" charset="0"/>
                <a:cs typeface="Arial" panose="020B0604020202020204" pitchFamily="34" charset="0"/>
              </a:rPr>
              <a:t>se deducirán en proporción con la ganancia bruta atribuible a cada una de ellas (art. 149.1 DR). </a:t>
            </a:r>
          </a:p>
          <a:p>
            <a:pPr lvl="2" algn="just" fontAlgn="auto">
              <a:spcAft>
                <a:spcPts val="0"/>
              </a:spcAft>
              <a:buFont typeface="Arial" pitchFamily="34" charset="0"/>
              <a:buChar char="•"/>
              <a:defRPr/>
            </a:pPr>
            <a:r>
              <a:rPr lang="es-AR" b="1" i="1" u="sng" dirty="0" smtClean="0">
                <a:latin typeface="Arial" panose="020B0604020202020204" pitchFamily="34" charset="0"/>
                <a:cs typeface="Arial" panose="020B0604020202020204" pitchFamily="34" charset="0"/>
              </a:rPr>
              <a:t>Gastos vinculados indistintamente con la obtención de ganancias que, en los términos del art. 90.1 y 90.4 de la LIG estén alcanzadas a distintas alícuotas</a:t>
            </a:r>
            <a:r>
              <a:rPr lang="es-AR" i="1" u="sng" dirty="0" smtClean="0">
                <a:latin typeface="Arial" panose="020B0604020202020204" pitchFamily="34" charset="0"/>
                <a:cs typeface="Arial" panose="020B0604020202020204" pitchFamily="34" charset="0"/>
              </a:rPr>
              <a:t>:</a:t>
            </a:r>
            <a:r>
              <a:rPr lang="es-AR" dirty="0" smtClean="0">
                <a:latin typeface="Arial" panose="020B0604020202020204" pitchFamily="34" charset="0"/>
                <a:cs typeface="Arial" panose="020B0604020202020204" pitchFamily="34" charset="0"/>
              </a:rPr>
              <a:t> se proporciona en función de la renta bruta atribuible a cada inciso de los distintos artículos.</a:t>
            </a:r>
          </a:p>
          <a:p>
            <a:pPr algn="just" fontAlgn="auto">
              <a:spcAft>
                <a:spcPts val="0"/>
              </a:spcAft>
              <a:buFont typeface="Arial" pitchFamily="34" charset="0"/>
              <a:buChar char="•"/>
              <a:defRPr/>
            </a:pPr>
            <a:r>
              <a:rPr lang="es-AR" sz="2000" b="1" dirty="0" smtClean="0">
                <a:solidFill>
                  <a:schemeClr val="accent1">
                    <a:lumMod val="50000"/>
                  </a:schemeClr>
                </a:solidFill>
                <a:latin typeface="Arial" panose="020B0604020202020204" pitchFamily="34" charset="0"/>
                <a:cs typeface="Arial" panose="020B0604020202020204" pitchFamily="34" charset="0"/>
              </a:rPr>
              <a:t>AL RESULTADO NETO SE LE RESTAN LOS QUEBRANTOS ESPECÍFICOS QUE CORRESPONDAN</a:t>
            </a:r>
          </a:p>
          <a:p>
            <a:pPr fontAlgn="auto">
              <a:spcAft>
                <a:spcPts val="0"/>
              </a:spcAft>
              <a:buFont typeface="Arial" pitchFamily="34" charset="0"/>
              <a:buChar char="•"/>
              <a:defRPr/>
            </a:pPr>
            <a:endParaRPr lang="es-ES" dirty="0"/>
          </a:p>
        </p:txBody>
      </p:sp>
      <p:sp>
        <p:nvSpPr>
          <p:cNvPr id="4813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6867A43-2DCA-49FA-BB8B-B31BC6F28B1F}" type="slidenum">
              <a:rPr lang="es-ES">
                <a:cs typeface="Arial" charset="0"/>
              </a:rPr>
              <a:pPr fontAlgn="base">
                <a:spcBef>
                  <a:spcPct val="0"/>
                </a:spcBef>
                <a:spcAft>
                  <a:spcPct val="0"/>
                </a:spcAft>
              </a:pPr>
              <a:t>34</a:t>
            </a:fld>
            <a:endParaRPr lang="es-ES">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Título"/>
          <p:cNvSpPr>
            <a:spLocks noGrp="1"/>
          </p:cNvSpPr>
          <p:nvPr>
            <p:ph type="title"/>
          </p:nvPr>
        </p:nvSpPr>
        <p:spPr>
          <a:xfrm>
            <a:off x="107950" y="571500"/>
            <a:ext cx="8750300" cy="1214438"/>
          </a:xfrm>
        </p:spPr>
        <p:txBody>
          <a:bodyPr/>
          <a:lstStyle/>
          <a:p>
            <a:pPr algn="ctr"/>
            <a:r>
              <a:rPr lang="es-AR" sz="2400" b="1" smtClean="0">
                <a:solidFill>
                  <a:schemeClr val="tx1"/>
                </a:solidFill>
                <a:latin typeface="Arial" charset="0"/>
                <a:cs typeface="Arial" charset="0"/>
              </a:rPr>
              <a:t>DEDUCCIÓN ESPECIAL PARA DETERMINADAS RENTAS CEDULARES</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268413"/>
            <a:ext cx="8229600" cy="5089525"/>
          </a:xfrm>
        </p:spPr>
        <p:txBody>
          <a:bodyPr rtlCol="0">
            <a:normAutofit lnSpcReduction="10000"/>
          </a:bodyPr>
          <a:lstStyle/>
          <a:p>
            <a:pPr algn="just" fontAlgn="auto">
              <a:spcAft>
                <a:spcPts val="0"/>
              </a:spcAft>
              <a:buFont typeface="Arial" pitchFamily="34" charset="0"/>
              <a:buChar char="•"/>
              <a:defRPr/>
            </a:pPr>
            <a:endParaRPr lang="es-ES" b="1" i="1" dirty="0" smtClean="0">
              <a:solidFill>
                <a:schemeClr val="tx2"/>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a:p>
            <a:pPr fontAlgn="auto">
              <a:spcAft>
                <a:spcPts val="0"/>
              </a:spcAft>
              <a:buFont typeface="Arial" pitchFamily="34" charset="0"/>
              <a:buChar char="•"/>
              <a:defRPr/>
            </a:pPr>
            <a:r>
              <a:rPr lang="es-AR" sz="2000" dirty="0" smtClean="0"/>
              <a:t>C</a:t>
            </a:r>
            <a:r>
              <a:rPr lang="es-AR" sz="2000" dirty="0" smtClean="0">
                <a:latin typeface="Arial" panose="020B0604020202020204" pitchFamily="34" charset="0"/>
                <a:cs typeface="Arial" panose="020B0604020202020204" pitchFamily="34" charset="0"/>
              </a:rPr>
              <a:t>uando las </a:t>
            </a:r>
            <a:r>
              <a:rPr lang="es-AR" sz="2000" b="1" dirty="0" smtClean="0">
                <a:solidFill>
                  <a:schemeClr val="accent1">
                    <a:lumMod val="50000"/>
                  </a:schemeClr>
                </a:solidFill>
                <a:latin typeface="Arial" panose="020B0604020202020204" pitchFamily="34" charset="0"/>
                <a:cs typeface="Arial" panose="020B0604020202020204" pitchFamily="34" charset="0"/>
              </a:rPr>
              <a:t>PH y SI RESIDENTES</a:t>
            </a:r>
            <a:r>
              <a:rPr lang="es-AR" sz="2000" dirty="0" smtClean="0">
                <a:solidFill>
                  <a:schemeClr val="accent1">
                    <a:lumMod val="50000"/>
                  </a:schemeClr>
                </a:solidFill>
                <a:latin typeface="Arial" panose="020B0604020202020204" pitchFamily="34" charset="0"/>
                <a:cs typeface="Arial" panose="020B0604020202020204" pitchFamily="34" charset="0"/>
              </a:rPr>
              <a:t> </a:t>
            </a:r>
            <a:r>
              <a:rPr lang="es-AR" sz="2000" dirty="0" smtClean="0">
                <a:latin typeface="Arial" panose="020B0604020202020204" pitchFamily="34" charset="0"/>
                <a:cs typeface="Arial" panose="020B0604020202020204" pitchFamily="34" charset="0"/>
              </a:rPr>
              <a:t>obtengan ganancias por rendimientos:</a:t>
            </a:r>
          </a:p>
          <a:p>
            <a:pPr lvl="1" fontAlgn="auto">
              <a:spcAft>
                <a:spcPts val="0"/>
              </a:spcAft>
              <a:buFont typeface="Arial" pitchFamily="34" charset="0"/>
              <a:buChar char="–"/>
              <a:defRPr/>
            </a:pPr>
            <a:r>
              <a:rPr lang="es-AR" sz="2000" b="1" dirty="0" smtClean="0">
                <a:solidFill>
                  <a:schemeClr val="accent1">
                    <a:lumMod val="50000"/>
                  </a:schemeClr>
                </a:solidFill>
                <a:latin typeface="Arial" panose="020B0604020202020204" pitchFamily="34" charset="0"/>
                <a:cs typeface="Arial" panose="020B0604020202020204" pitchFamily="34" charset="0"/>
              </a:rPr>
              <a:t>Del art. 90.1:</a:t>
            </a:r>
            <a:r>
              <a:rPr lang="es-AR" sz="2000" dirty="0" smtClean="0">
                <a:latin typeface="Arial" panose="020B0604020202020204" pitchFamily="34" charset="0"/>
                <a:cs typeface="Arial" panose="020B0604020202020204" pitchFamily="34" charset="0"/>
              </a:rPr>
              <a:t> intereses y rendimientos de </a:t>
            </a:r>
            <a:r>
              <a:rPr lang="es-ES_tradnl" sz="2000" dirty="0" smtClean="0">
                <a:latin typeface="Arial" panose="020B0604020202020204" pitchFamily="34" charset="0"/>
                <a:cs typeface="Arial" panose="020B0604020202020204" pitchFamily="34" charset="0"/>
              </a:rPr>
              <a:t>depósitos bancarios Ley 21.526; títulos púbicos, obligaciones negociables, cuotas partes de fondos comunes de inversión, títulos de deuda de fideicomisos y similares, bonos y demás valores.</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AR" sz="2000" b="1" dirty="0" smtClean="0">
                <a:solidFill>
                  <a:schemeClr val="accent1">
                    <a:lumMod val="50000"/>
                  </a:schemeClr>
                </a:solidFill>
                <a:latin typeface="Arial" panose="020B0604020202020204" pitchFamily="34" charset="0"/>
                <a:cs typeface="Arial" panose="020B0604020202020204" pitchFamily="34" charset="0"/>
              </a:rPr>
              <a:t>Del 90.4 incisos a) y b): </a:t>
            </a:r>
            <a:r>
              <a:rPr lang="es-ES_tradnl" sz="2000" dirty="0" smtClean="0">
                <a:latin typeface="Arial" panose="020B0604020202020204" pitchFamily="34" charset="0"/>
                <a:cs typeface="Arial" panose="020B0604020202020204" pitchFamily="34" charset="0"/>
              </a:rPr>
              <a:t>títulos públicos, obligaciones negociables, cuotas partes de fondos comunes de inversión abiertos, títulos de duda, bonos y demás valores.</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AR" sz="2000" b="1" dirty="0" smtClean="0">
                <a:solidFill>
                  <a:schemeClr val="accent6">
                    <a:lumMod val="50000"/>
                  </a:schemeClr>
                </a:solidFill>
                <a:latin typeface="Arial" panose="020B0604020202020204" pitchFamily="34" charset="0"/>
                <a:cs typeface="Arial" panose="020B0604020202020204" pitchFamily="34" charset="0"/>
              </a:rPr>
              <a:t>Tendrán derecho a una deducción especial equivalente al monto del mínimo no imponible</a:t>
            </a:r>
            <a:r>
              <a:rPr lang="es-AR" sz="2000" dirty="0" smtClean="0">
                <a:latin typeface="Arial" panose="020B0604020202020204" pitchFamily="34" charset="0"/>
                <a:cs typeface="Arial" panose="020B0604020202020204" pitchFamily="34" charset="0"/>
              </a:rPr>
              <a:t>, </a:t>
            </a:r>
            <a:r>
              <a:rPr lang="es-AR" sz="2000" b="1" i="1" dirty="0" smtClean="0">
                <a:solidFill>
                  <a:schemeClr val="accent1">
                    <a:lumMod val="50000"/>
                  </a:schemeClr>
                </a:solidFill>
                <a:latin typeface="Arial" panose="020B0604020202020204" pitchFamily="34" charset="0"/>
                <a:cs typeface="Arial" panose="020B0604020202020204" pitchFamily="34" charset="0"/>
              </a:rPr>
              <a:t>proporcionándose de acuerdo con las rentas atribuibles a cada uno de estos conceptos (en este caso, rentas netas)</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AR" sz="2000" b="1" dirty="0" smtClean="0">
                <a:latin typeface="Arial" panose="020B0604020202020204" pitchFamily="34" charset="0"/>
                <a:cs typeface="Arial" panose="020B0604020202020204" pitchFamily="34" charset="0"/>
              </a:rPr>
              <a:t>No puede dar lugar a quebrantos trasladables.</a:t>
            </a:r>
            <a:endParaRPr lang="es-AR" sz="2000" b="1" dirty="0" smtClean="0">
              <a:solidFill>
                <a:schemeClr val="accent1">
                  <a:lumMod val="50000"/>
                </a:schemeClr>
              </a:solidFill>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dirty="0"/>
          </a:p>
        </p:txBody>
      </p:sp>
      <p:sp>
        <p:nvSpPr>
          <p:cNvPr id="4915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CBE5619-FC7B-4B56-8927-3EF61AD9A855}" type="slidenum">
              <a:rPr lang="es-ES">
                <a:cs typeface="Arial" charset="0"/>
              </a:rPr>
              <a:pPr fontAlgn="base">
                <a:spcBef>
                  <a:spcPct val="0"/>
                </a:spcBef>
                <a:spcAft>
                  <a:spcPct val="0"/>
                </a:spcAft>
              </a:pPr>
              <a:t>35</a:t>
            </a:fld>
            <a:endParaRPr lang="es-ES">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p:cNvSpPr>
            <a:spLocks noGrp="1"/>
          </p:cNvSpPr>
          <p:nvPr>
            <p:ph type="title"/>
          </p:nvPr>
        </p:nvSpPr>
        <p:spPr>
          <a:xfrm>
            <a:off x="0" y="714375"/>
            <a:ext cx="8858250" cy="1000125"/>
          </a:xfrm>
        </p:spPr>
        <p:txBody>
          <a:bodyPr/>
          <a:lstStyle/>
          <a:p>
            <a:pPr algn="ctr"/>
            <a:r>
              <a:rPr lang="es-AR" sz="2000" b="1" smtClean="0">
                <a:solidFill>
                  <a:schemeClr val="tx1"/>
                </a:solidFill>
                <a:latin typeface="Arial" charset="0"/>
                <a:cs typeface="Arial" charset="0"/>
              </a:rPr>
              <a:t>QUEBRANTOS GENERADOS POR OPERACIONES SUJETAS AL IMPUESTO CEDULAR</a:t>
            </a:r>
            <a:endParaRPr lang="es-AR" sz="2000" b="1" smtClean="0">
              <a:solidFill>
                <a:schemeClr val="tx1"/>
              </a:solidFill>
              <a:latin typeface="Gill Sans MT"/>
            </a:endParaRPr>
          </a:p>
        </p:txBody>
      </p:sp>
      <p:sp>
        <p:nvSpPr>
          <p:cNvPr id="3" name="2 Marcador de contenido"/>
          <p:cNvSpPr>
            <a:spLocks noGrp="1"/>
          </p:cNvSpPr>
          <p:nvPr>
            <p:ph idx="1"/>
          </p:nvPr>
        </p:nvSpPr>
        <p:spPr>
          <a:xfrm>
            <a:off x="457200" y="1928813"/>
            <a:ext cx="8229600" cy="4429125"/>
          </a:xfrm>
        </p:spPr>
        <p:txBody>
          <a:bodyPr rtlCol="0">
            <a:normAutofit fontScale="92500" lnSpcReduction="10000"/>
          </a:bodyPr>
          <a:lstStyle/>
          <a:p>
            <a:pPr marL="0" indent="0" fontAlgn="auto">
              <a:spcAft>
                <a:spcPts val="0"/>
              </a:spcAft>
              <a:buFont typeface="Arial" pitchFamily="34" charset="0"/>
              <a:buNone/>
              <a:defRPr/>
            </a:pPr>
            <a:r>
              <a:rPr lang="es-AR" sz="2000" b="1" dirty="0" smtClean="0">
                <a:solidFill>
                  <a:schemeClr val="accent1">
                    <a:lumMod val="50000"/>
                  </a:schemeClr>
                </a:solidFill>
                <a:latin typeface="Arial" panose="020B0604020202020204" pitchFamily="34" charset="0"/>
                <a:cs typeface="Arial" panose="020B0604020202020204" pitchFamily="34" charset="0"/>
              </a:rPr>
              <a:t>No pueden compensarse quebrantos por operaciones sujetas al impuesto global con ganancias sometidas al régimen cedular.</a:t>
            </a:r>
          </a:p>
          <a:p>
            <a:pPr marL="0" indent="0" fontAlgn="auto">
              <a:spcAft>
                <a:spcPts val="0"/>
              </a:spcAft>
              <a:buFont typeface="Arial" pitchFamily="34" charset="0"/>
              <a:buNone/>
              <a:defRPr/>
            </a:pPr>
            <a:endParaRPr lang="es-AR" sz="2000" dirty="0" smtClean="0">
              <a:solidFill>
                <a:schemeClr val="accent1">
                  <a:lumMod val="50000"/>
                </a:schemeClr>
              </a:solidFill>
              <a:latin typeface="Arial" panose="020B0604020202020204" pitchFamily="34" charset="0"/>
              <a:cs typeface="Arial" panose="020B0604020202020204" pitchFamily="34" charset="0"/>
            </a:endParaRPr>
          </a:p>
          <a:p>
            <a:pPr marL="0" indent="0" algn="just" fontAlgn="auto">
              <a:spcAft>
                <a:spcPts val="0"/>
              </a:spcAft>
              <a:buFont typeface="Arial" pitchFamily="34" charset="0"/>
              <a:buNone/>
              <a:defRPr/>
            </a:pPr>
            <a:r>
              <a:rPr lang="es-AR" sz="2000" b="1" dirty="0" smtClean="0">
                <a:solidFill>
                  <a:srgbClr val="FF0000"/>
                </a:solidFill>
                <a:latin typeface="Arial" panose="020B0604020202020204" pitchFamily="34" charset="0"/>
                <a:cs typeface="Arial" panose="020B0604020202020204" pitchFamily="34" charset="0"/>
              </a:rPr>
              <a:t>Quebrantos generados por operaciones al impuesto cedular: son de naturaleza específica.</a:t>
            </a:r>
          </a:p>
          <a:p>
            <a:pPr marL="457200" lvl="1" indent="0" algn="just" fontAlgn="auto">
              <a:spcAft>
                <a:spcPts val="0"/>
              </a:spcAft>
              <a:buFont typeface="Arial" pitchFamily="34" charset="0"/>
              <a:buNone/>
              <a:defRPr/>
            </a:pPr>
            <a:r>
              <a:rPr lang="es-AR" sz="2000" dirty="0" smtClean="0">
                <a:latin typeface="Arial" panose="020B0604020202020204" pitchFamily="34" charset="0"/>
                <a:cs typeface="Arial" panose="020B0604020202020204" pitchFamily="34" charset="0"/>
              </a:rPr>
              <a:t>Sólo pueden compensarse con </a:t>
            </a:r>
            <a:r>
              <a:rPr lang="es-AR" sz="2000" b="1" dirty="0" smtClean="0">
                <a:latin typeface="Arial" panose="020B0604020202020204" pitchFamily="34" charset="0"/>
                <a:cs typeface="Arial" panose="020B0604020202020204" pitchFamily="34" charset="0"/>
              </a:rPr>
              <a:t>ganancias futuras de su misma </a:t>
            </a:r>
            <a:r>
              <a:rPr lang="es-AR" sz="2000" b="1" dirty="0" smtClean="0">
                <a:solidFill>
                  <a:srgbClr val="FF0000"/>
                </a:solidFill>
                <a:latin typeface="Arial" panose="020B0604020202020204" pitchFamily="34" charset="0"/>
                <a:cs typeface="Arial" panose="020B0604020202020204" pitchFamily="34" charset="0"/>
              </a:rPr>
              <a:t>fuente</a:t>
            </a:r>
            <a:r>
              <a:rPr lang="es-AR" sz="2000" b="1" dirty="0" smtClean="0">
                <a:latin typeface="Arial" panose="020B0604020202020204" pitchFamily="34" charset="0"/>
                <a:cs typeface="Arial" panose="020B0604020202020204" pitchFamily="34" charset="0"/>
              </a:rPr>
              <a:t> </a:t>
            </a:r>
            <a:r>
              <a:rPr lang="es-AR" sz="2000" dirty="0" smtClean="0">
                <a:latin typeface="Arial" panose="020B0604020202020204" pitchFamily="34" charset="0"/>
                <a:cs typeface="Arial" panose="020B0604020202020204" pitchFamily="34" charset="0"/>
              </a:rPr>
              <a:t>(FA con FA; FE con FE) </a:t>
            </a:r>
            <a:r>
              <a:rPr lang="es-AR" sz="2000" b="1" dirty="0" smtClean="0">
                <a:solidFill>
                  <a:srgbClr val="FF0000"/>
                </a:solidFill>
                <a:latin typeface="Arial" panose="020B0604020202020204" pitchFamily="34" charset="0"/>
                <a:cs typeface="Arial" panose="020B0604020202020204" pitchFamily="34" charset="0"/>
              </a:rPr>
              <a:t>y clase </a:t>
            </a:r>
            <a:r>
              <a:rPr lang="es-AR" sz="2000" dirty="0" smtClean="0">
                <a:latin typeface="Arial" panose="020B0604020202020204" pitchFamily="34" charset="0"/>
                <a:cs typeface="Arial" panose="020B0604020202020204" pitchFamily="34" charset="0"/>
              </a:rPr>
              <a:t>(cada una de las ganancias comprendidas en cada uno de los artículos del Cap. II del Título IV).</a:t>
            </a:r>
            <a:endParaRPr lang="es-AR" dirty="0" smtClean="0"/>
          </a:p>
          <a:p>
            <a:pPr lvl="3"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Las pérdidas y ganancias generadas por intereses o rendimientos similares (art. 90.1 LIG) se compensarán sólo entre sí.</a:t>
            </a:r>
          </a:p>
          <a:p>
            <a:pPr lvl="3"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Las pérdidas y ganancias generados por enajenación del art. 90.4 sólo se compensarán entre sí.</a:t>
            </a:r>
          </a:p>
          <a:p>
            <a:pPr lvl="3"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No pueden compensarse ganancias o pérdidas del 90.1 con las del 90.4.</a:t>
            </a:r>
            <a:endParaRPr lang="es-AR" sz="3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a:p>
        </p:txBody>
      </p:sp>
      <p:sp>
        <p:nvSpPr>
          <p:cNvPr id="5017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4DBEEDB-B308-4A52-948C-BD005D626F6C}" type="slidenum">
              <a:rPr lang="es-ES">
                <a:cs typeface="Arial" charset="0"/>
              </a:rPr>
              <a:pPr fontAlgn="base">
                <a:spcBef>
                  <a:spcPct val="0"/>
                </a:spcBef>
                <a:spcAft>
                  <a:spcPct val="0"/>
                </a:spcAft>
              </a:pPr>
              <a:t>36</a:t>
            </a:fld>
            <a:endParaRPr lang="es-ES">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Título"/>
          <p:cNvSpPr>
            <a:spLocks noGrp="1"/>
          </p:cNvSpPr>
          <p:nvPr>
            <p:ph type="title"/>
          </p:nvPr>
        </p:nvSpPr>
        <p:spPr>
          <a:xfrm>
            <a:off x="0" y="571500"/>
            <a:ext cx="8858250" cy="1071563"/>
          </a:xfrm>
        </p:spPr>
        <p:txBody>
          <a:bodyPr/>
          <a:lstStyle/>
          <a:p>
            <a:pPr algn="ctr"/>
            <a:r>
              <a:rPr lang="es-AR" sz="2400" b="1" smtClean="0">
                <a:solidFill>
                  <a:schemeClr val="tx1"/>
                </a:solidFill>
                <a:latin typeface="Arial" charset="0"/>
                <a:cs typeface="Arial" charset="0"/>
              </a:rPr>
              <a:t>QUEBRANTOS GENERADOS POR OPERACIONES SUJETAS AL IMPUESTO CEDULAR</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600200"/>
            <a:ext cx="8229600" cy="4757738"/>
          </a:xfrm>
        </p:spPr>
        <p:txBody>
          <a:bodyPr rtlCol="0">
            <a:normAutofit fontScale="92500" lnSpcReduction="20000"/>
          </a:bodyPr>
          <a:lstStyle/>
          <a:p>
            <a:pPr marL="0" indent="0" fontAlgn="auto">
              <a:spcAft>
                <a:spcPts val="0"/>
              </a:spcAft>
              <a:buFont typeface="Arial" pitchFamily="34" charset="0"/>
              <a:buNone/>
              <a:defRPr/>
            </a:pPr>
            <a:r>
              <a:rPr lang="es-AR" sz="2000" dirty="0" smtClean="0">
                <a:latin typeface="Arial" panose="020B0604020202020204" pitchFamily="34" charset="0"/>
                <a:cs typeface="Arial" panose="020B0604020202020204" pitchFamily="34" charset="0"/>
              </a:rPr>
              <a:t>En materia de </a:t>
            </a:r>
            <a:r>
              <a:rPr lang="es-AR" sz="2000" b="1" dirty="0" smtClean="0">
                <a:solidFill>
                  <a:schemeClr val="accent1">
                    <a:lumMod val="50000"/>
                  </a:schemeClr>
                </a:solidFill>
                <a:latin typeface="Arial" panose="020B0604020202020204" pitchFamily="34" charset="0"/>
                <a:cs typeface="Arial" panose="020B0604020202020204" pitchFamily="34" charset="0"/>
              </a:rPr>
              <a:t>rentas de fuente extranjera:</a:t>
            </a: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Art. 135 LIG.: Los quebrantos derivados de enajenación de</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Acciones</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Valores representativos de acciones</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Certificados de depósito de acciones </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Demás valores</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Cuotas y participaciones sociales – incluyes FCI o entidades con otra denominación que cumplan iguales funciones y fideicomisos y contratos similares</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Monedas digitales</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Títulos</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Bonos </a:t>
            </a:r>
          </a:p>
          <a:p>
            <a:pPr lvl="2" fontAlgn="auto">
              <a:spcAft>
                <a:spcPts val="0"/>
              </a:spcAft>
              <a:buFont typeface="Arial" pitchFamily="34" charset="0"/>
              <a:buChar char="•"/>
              <a:defRPr/>
            </a:pPr>
            <a:r>
              <a:rPr lang="es-AR" sz="1800" b="1" dirty="0" smtClean="0">
                <a:solidFill>
                  <a:schemeClr val="accent6">
                    <a:lumMod val="50000"/>
                  </a:schemeClr>
                </a:solidFill>
                <a:latin typeface="Arial" panose="020B0604020202020204" pitchFamily="34" charset="0"/>
                <a:cs typeface="Arial" panose="020B0604020202020204" pitchFamily="34" charset="0"/>
              </a:rPr>
              <a:t>Demás valores</a:t>
            </a: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Serán considerados de </a:t>
            </a:r>
            <a:r>
              <a:rPr lang="es-AR" sz="2000" b="1" dirty="0" smtClean="0">
                <a:solidFill>
                  <a:schemeClr val="accent6">
                    <a:lumMod val="50000"/>
                  </a:schemeClr>
                </a:solidFill>
                <a:latin typeface="Arial" panose="020B0604020202020204" pitchFamily="34" charset="0"/>
                <a:cs typeface="Arial" panose="020B0604020202020204" pitchFamily="34" charset="0"/>
              </a:rPr>
              <a:t>NATURALEZA ESPECÍFICA</a:t>
            </a:r>
          </a:p>
          <a:p>
            <a:pPr lvl="2"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Sólo podrán computarse contras utilidades netas de la misma fuente y que provengan de igual tipo de operaciones.</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a:p>
        </p:txBody>
      </p:sp>
      <p:sp>
        <p:nvSpPr>
          <p:cNvPr id="5120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5CDE670-D5F9-4AFC-AA45-D981B48125FB}" type="slidenum">
              <a:rPr lang="es-ES">
                <a:cs typeface="Arial" charset="0"/>
              </a:rPr>
              <a:pPr fontAlgn="base">
                <a:spcBef>
                  <a:spcPct val="0"/>
                </a:spcBef>
                <a:spcAft>
                  <a:spcPct val="0"/>
                </a:spcAft>
              </a:pPr>
              <a:t>37</a:t>
            </a:fld>
            <a:endParaRPr lang="es-ES">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Título"/>
          <p:cNvSpPr>
            <a:spLocks noGrp="1"/>
          </p:cNvSpPr>
          <p:nvPr>
            <p:ph type="title"/>
          </p:nvPr>
        </p:nvSpPr>
        <p:spPr>
          <a:xfrm>
            <a:off x="0" y="714375"/>
            <a:ext cx="8858250" cy="1285875"/>
          </a:xfrm>
        </p:spPr>
        <p:txBody>
          <a:bodyPr/>
          <a:lstStyle/>
          <a:p>
            <a:pPr algn="ctr"/>
            <a:r>
              <a:rPr lang="es-AR" sz="2400" b="1" smtClean="0">
                <a:solidFill>
                  <a:schemeClr val="tx1"/>
                </a:solidFill>
                <a:latin typeface="Arial" charset="0"/>
                <a:cs typeface="Arial" charset="0"/>
              </a:rPr>
              <a:t>QUEBRANTOS GENERADOS POR OPERACIONES SUJETAS AL IMPUESTO CEDULAR</a:t>
            </a:r>
            <a:endParaRPr lang="es-AR" sz="2400" smtClean="0">
              <a:solidFill>
                <a:schemeClr val="tx1"/>
              </a:solidFill>
              <a:latin typeface="Gill Sans MT"/>
            </a:endParaRPr>
          </a:p>
        </p:txBody>
      </p:sp>
      <p:sp>
        <p:nvSpPr>
          <p:cNvPr id="3" name="2 Marcador de contenido"/>
          <p:cNvSpPr>
            <a:spLocks noGrp="1"/>
          </p:cNvSpPr>
          <p:nvPr>
            <p:ph idx="1"/>
          </p:nvPr>
        </p:nvSpPr>
        <p:spPr>
          <a:xfrm>
            <a:off x="457200" y="2286000"/>
            <a:ext cx="8229600" cy="4214813"/>
          </a:xfrm>
        </p:spPr>
        <p:txBody>
          <a:bodyPr rtlCol="0">
            <a:normAutofit/>
          </a:bodyPr>
          <a:lstStyle/>
          <a:p>
            <a:pPr marL="0" indent="0" fontAlgn="auto">
              <a:spcAft>
                <a:spcPts val="0"/>
              </a:spcAft>
              <a:buFont typeface="Arial" pitchFamily="34" charset="0"/>
              <a:buNone/>
              <a:defRPr/>
            </a:pPr>
            <a:r>
              <a:rPr lang="es-AR" sz="2000" dirty="0" smtClean="0">
                <a:latin typeface="Arial" panose="020B0604020202020204" pitchFamily="34" charset="0"/>
                <a:cs typeface="Arial" panose="020B0604020202020204" pitchFamily="34" charset="0"/>
              </a:rPr>
              <a:t>En materia de </a:t>
            </a:r>
            <a:r>
              <a:rPr lang="es-AR" sz="2000" b="1" dirty="0" smtClean="0">
                <a:solidFill>
                  <a:schemeClr val="accent1">
                    <a:lumMod val="50000"/>
                  </a:schemeClr>
                </a:solidFill>
                <a:latin typeface="Arial" panose="020B0604020202020204" pitchFamily="34" charset="0"/>
                <a:cs typeface="Arial" panose="020B0604020202020204" pitchFamily="34" charset="0"/>
              </a:rPr>
              <a:t>rentas de fuente extranjera:</a:t>
            </a:r>
          </a:p>
          <a:p>
            <a:pPr marL="0" indent="0" fontAlgn="auto">
              <a:spcAft>
                <a:spcPts val="0"/>
              </a:spcAft>
              <a:buFont typeface="Arial" pitchFamily="34" charset="0"/>
              <a:buNone/>
              <a:defRPr/>
            </a:pPr>
            <a:endParaRPr lang="es-AR" sz="2000" b="1" dirty="0" smtClean="0">
              <a:solidFill>
                <a:schemeClr val="accent1">
                  <a:lumMod val="50000"/>
                </a:schemeClr>
              </a:solidFill>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Los </a:t>
            </a:r>
            <a:r>
              <a:rPr lang="es-AR" sz="2000" b="1" dirty="0" smtClean="0">
                <a:solidFill>
                  <a:schemeClr val="accent6">
                    <a:lumMod val="50000"/>
                  </a:schemeClr>
                </a:solidFill>
                <a:latin typeface="Arial" panose="020B0604020202020204" pitchFamily="34" charset="0"/>
                <a:cs typeface="Arial" panose="020B0604020202020204" pitchFamily="34" charset="0"/>
              </a:rPr>
              <a:t>QUEBRANTOS DE FUENTE ARGENTINA originados por rentas de las inversiones – </a:t>
            </a:r>
            <a:r>
              <a:rPr lang="es-AR" sz="2000" b="1" dirty="0" err="1" smtClean="0">
                <a:solidFill>
                  <a:schemeClr val="accent6">
                    <a:lumMod val="50000"/>
                  </a:schemeClr>
                </a:solidFill>
                <a:latin typeface="Arial" panose="020B0604020202020204" pitchFamily="34" charset="0"/>
                <a:cs typeface="Arial" panose="020B0604020202020204" pitchFamily="34" charset="0"/>
              </a:rPr>
              <a:t>incluídas</a:t>
            </a:r>
            <a:r>
              <a:rPr lang="es-AR" sz="2000" b="1" dirty="0" smtClean="0">
                <a:solidFill>
                  <a:schemeClr val="accent6">
                    <a:lumMod val="50000"/>
                  </a:schemeClr>
                </a:solidFill>
                <a:latin typeface="Arial" panose="020B0604020202020204" pitchFamily="34" charset="0"/>
                <a:cs typeface="Arial" panose="020B0604020202020204" pitchFamily="34" charset="0"/>
              </a:rPr>
              <a:t> las monedas digitales- del Capítulo II del Título IV </a:t>
            </a:r>
            <a:r>
              <a:rPr lang="es-AR" sz="2000" b="1" dirty="0" smtClean="0">
                <a:solidFill>
                  <a:schemeClr val="accent1">
                    <a:lumMod val="50000"/>
                  </a:schemeClr>
                </a:solidFill>
                <a:latin typeface="Arial" panose="020B0604020202020204" pitchFamily="34" charset="0"/>
                <a:cs typeface="Arial" panose="020B0604020202020204" pitchFamily="34" charset="0"/>
              </a:rPr>
              <a:t>NO PODRÁN COMPENSARSE CON GANANCIAS NETAS DE FUENTE EXTRANJERA PROVENIENTES DEL MISMO TIPO DE INVERSIONES Y OPERACIONES.</a:t>
            </a:r>
          </a:p>
          <a:p>
            <a:pPr fontAlgn="auto">
              <a:spcAft>
                <a:spcPts val="0"/>
              </a:spcAft>
              <a:buFont typeface="Arial" pitchFamily="34" charset="0"/>
              <a:buChar char="•"/>
              <a:defRPr/>
            </a:pPr>
            <a:endParaRPr lang="es-AR" dirty="0"/>
          </a:p>
        </p:txBody>
      </p:sp>
      <p:sp>
        <p:nvSpPr>
          <p:cNvPr id="5222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659ABAB-8D43-4289-821C-03395B9DC5B0}" type="slidenum">
              <a:rPr lang="es-ES">
                <a:cs typeface="Arial" charset="0"/>
              </a:rPr>
              <a:pPr fontAlgn="base">
                <a:spcBef>
                  <a:spcPct val="0"/>
                </a:spcBef>
                <a:spcAft>
                  <a:spcPct val="0"/>
                </a:spcAft>
              </a:pPr>
              <a:t>38</a:t>
            </a:fld>
            <a:endParaRPr lang="es-ES">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Título"/>
          <p:cNvSpPr>
            <a:spLocks noGrp="1"/>
          </p:cNvSpPr>
          <p:nvPr>
            <p:ph type="title"/>
          </p:nvPr>
        </p:nvSpPr>
        <p:spPr>
          <a:xfrm>
            <a:off x="0" y="285750"/>
            <a:ext cx="8858250" cy="1357313"/>
          </a:xfrm>
        </p:spPr>
        <p:txBody>
          <a:bodyPr/>
          <a:lstStyle/>
          <a:p>
            <a:pPr algn="ctr"/>
            <a:r>
              <a:rPr lang="es-AR" sz="2400" b="1" smtClean="0">
                <a:solidFill>
                  <a:schemeClr val="tx1"/>
                </a:solidFill>
                <a:latin typeface="Arial" charset="0"/>
                <a:cs typeface="Arial" charset="0"/>
              </a:rPr>
              <a:t>RENTAS FINANCIERAS DE FUENTE EXTRANJERA</a:t>
            </a:r>
            <a:endParaRPr lang="es-AR" sz="2400" smtClean="0">
              <a:solidFill>
                <a:schemeClr val="tx1"/>
              </a:solidFill>
              <a:latin typeface="Gill Sans MT"/>
            </a:endParaRPr>
          </a:p>
        </p:txBody>
      </p:sp>
      <p:sp>
        <p:nvSpPr>
          <p:cNvPr id="3" name="2 Marcador de contenido"/>
          <p:cNvSpPr>
            <a:spLocks noGrp="1"/>
          </p:cNvSpPr>
          <p:nvPr>
            <p:ph idx="1"/>
          </p:nvPr>
        </p:nvSpPr>
        <p:spPr>
          <a:xfrm>
            <a:off x="285750" y="1571625"/>
            <a:ext cx="8572500" cy="5000625"/>
          </a:xfrm>
        </p:spPr>
        <p:txBody>
          <a:bodyPr rtlCol="0">
            <a:normAutofit fontScale="32500" lnSpcReduction="20000"/>
          </a:bodyPr>
          <a:lstStyle/>
          <a:p>
            <a:pPr algn="just" fontAlgn="auto">
              <a:spcAft>
                <a:spcPts val="0"/>
              </a:spcAft>
              <a:buFont typeface="Arial" pitchFamily="34" charset="0"/>
              <a:buChar char="•"/>
              <a:defRPr/>
            </a:pPr>
            <a:r>
              <a:rPr lang="es-AR" sz="4200" b="1" dirty="0" smtClean="0">
                <a:solidFill>
                  <a:schemeClr val="accent1">
                    <a:lumMod val="50000"/>
                  </a:schemeClr>
                </a:solidFill>
                <a:latin typeface="Arial" panose="020B0604020202020204" pitchFamily="34" charset="0"/>
                <a:cs typeface="Arial" panose="020B0604020202020204" pitchFamily="34" charset="0"/>
              </a:rPr>
              <a:t>Los resultados por enajenación</a:t>
            </a:r>
            <a:r>
              <a:rPr lang="es-AR" sz="4200" dirty="0" smtClean="0">
                <a:solidFill>
                  <a:schemeClr val="accent1">
                    <a:lumMod val="50000"/>
                  </a:schemeClr>
                </a:solidFill>
                <a:latin typeface="Arial" panose="020B0604020202020204" pitchFamily="34" charset="0"/>
                <a:cs typeface="Arial" panose="020B0604020202020204" pitchFamily="34" charset="0"/>
              </a:rPr>
              <a:t> </a:t>
            </a:r>
            <a:r>
              <a:rPr lang="es-AR" sz="4200" dirty="0" smtClean="0">
                <a:latin typeface="Arial" panose="020B0604020202020204" pitchFamily="34" charset="0"/>
                <a:cs typeface="Arial" panose="020B0604020202020204" pitchFamily="34" charset="0"/>
              </a:rPr>
              <a:t>de </a:t>
            </a:r>
            <a:r>
              <a:rPr lang="es-AR" sz="4200" b="1" i="1" dirty="0" smtClean="0">
                <a:solidFill>
                  <a:schemeClr val="accent1">
                    <a:lumMod val="50000"/>
                  </a:schemeClr>
                </a:solidFill>
                <a:latin typeface="Arial" panose="020B0604020202020204" pitchFamily="34" charset="0"/>
                <a:cs typeface="Arial" panose="020B0604020202020204" pitchFamily="34" charset="0"/>
              </a:rPr>
              <a:t>acciones, valores representativos y certificados de depósito de acciones y demás valores, cuotas y participaciones sociales – incluidas cuotas partes de FCI y certificados de participación en fideicomisos y cualquier otro derecho sobre fideicomisos y contratos similares – monedas digitales, títulos, bonos y demás valores”</a:t>
            </a:r>
            <a:r>
              <a:rPr lang="es-AR" sz="4200" dirty="0" smtClean="0">
                <a:latin typeface="Arial" panose="020B0604020202020204" pitchFamily="34" charset="0"/>
                <a:cs typeface="Arial" panose="020B0604020202020204" pitchFamily="34" charset="0"/>
              </a:rPr>
              <a:t> </a:t>
            </a:r>
            <a:r>
              <a:rPr lang="es-AR" sz="4200" b="1" dirty="0" smtClean="0">
                <a:latin typeface="Arial" panose="020B0604020202020204" pitchFamily="34" charset="0"/>
                <a:cs typeface="Arial" panose="020B0604020202020204" pitchFamily="34" charset="0"/>
              </a:rPr>
              <a:t>que sean de </a:t>
            </a:r>
            <a:r>
              <a:rPr lang="es-AR" sz="4200" b="1" dirty="0" smtClean="0">
                <a:solidFill>
                  <a:schemeClr val="accent6">
                    <a:lumMod val="50000"/>
                  </a:schemeClr>
                </a:solidFill>
                <a:latin typeface="Arial" panose="020B0604020202020204" pitchFamily="34" charset="0"/>
                <a:cs typeface="Arial" panose="020B0604020202020204" pitchFamily="34" charset="0"/>
              </a:rPr>
              <a:t>fuente extranjera</a:t>
            </a:r>
            <a:r>
              <a:rPr lang="es-AR" sz="4200" b="1" dirty="0" smtClean="0">
                <a:latin typeface="Arial" panose="020B0604020202020204" pitchFamily="34" charset="0"/>
                <a:cs typeface="Arial" panose="020B0604020202020204" pitchFamily="34" charset="0"/>
              </a:rPr>
              <a:t>, </a:t>
            </a:r>
            <a:r>
              <a:rPr lang="es-AR" sz="4200" b="1" dirty="0" smtClean="0">
                <a:solidFill>
                  <a:srgbClr val="FF0000"/>
                </a:solidFill>
                <a:latin typeface="Arial" panose="020B0604020202020204" pitchFamily="34" charset="0"/>
                <a:cs typeface="Arial" panose="020B0604020202020204" pitchFamily="34" charset="0"/>
              </a:rPr>
              <a:t>si bien quedan fuera del impuesto cedular, tributan a la tasa del quince por ciento (15%).</a:t>
            </a:r>
          </a:p>
          <a:p>
            <a:pPr algn="just" fontAlgn="auto">
              <a:spcAft>
                <a:spcPts val="0"/>
              </a:spcAft>
              <a:buFont typeface="Arial" pitchFamily="34" charset="0"/>
              <a:buChar char="•"/>
              <a:defRPr/>
            </a:pPr>
            <a:r>
              <a:rPr lang="es-AR" sz="4200" dirty="0" smtClean="0">
                <a:latin typeface="Arial" panose="020B0604020202020204" pitchFamily="34" charset="0"/>
                <a:cs typeface="Arial" panose="020B0604020202020204" pitchFamily="34" charset="0"/>
              </a:rPr>
              <a:t>Los RESULTADOS POR </a:t>
            </a:r>
            <a:r>
              <a:rPr lang="es-AR" sz="4200" b="1" dirty="0" smtClean="0">
                <a:solidFill>
                  <a:schemeClr val="accent1">
                    <a:lumMod val="50000"/>
                  </a:schemeClr>
                </a:solidFill>
                <a:latin typeface="Arial" panose="020B0604020202020204" pitchFamily="34" charset="0"/>
                <a:cs typeface="Arial" panose="020B0604020202020204" pitchFamily="34" charset="0"/>
              </a:rPr>
              <a:t>RENDIMIENTOS QUEDAN A TASA PROGRESIVA</a:t>
            </a:r>
            <a:r>
              <a:rPr lang="es-AR" sz="4200" b="1" dirty="0" smtClean="0">
                <a:solidFill>
                  <a:srgbClr val="FF0000"/>
                </a:solidFill>
                <a:latin typeface="Arial" panose="020B0604020202020204" pitchFamily="34" charset="0"/>
                <a:cs typeface="Arial" panose="020B0604020202020204" pitchFamily="34" charset="0"/>
              </a:rPr>
              <a:t>.</a:t>
            </a:r>
            <a:endParaRPr lang="es-AR" sz="4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AR" sz="4200" b="1" u="sng" dirty="0" smtClean="0">
                <a:latin typeface="Arial" panose="020B0604020202020204" pitchFamily="34" charset="0"/>
                <a:cs typeface="Arial" panose="020B0604020202020204" pitchFamily="34" charset="0"/>
              </a:rPr>
              <a:t>Norma </a:t>
            </a:r>
            <a:r>
              <a:rPr lang="es-AR" sz="4200" b="1" u="sng" dirty="0" err="1" smtClean="0">
                <a:latin typeface="Arial" panose="020B0604020202020204" pitchFamily="34" charset="0"/>
                <a:cs typeface="Arial" panose="020B0604020202020204" pitchFamily="34" charset="0"/>
              </a:rPr>
              <a:t>antielusión</a:t>
            </a:r>
            <a:r>
              <a:rPr lang="es-AR" sz="4200" b="1" u="sng" dirty="0" smtClean="0">
                <a:latin typeface="Arial" panose="020B0604020202020204" pitchFamily="34" charset="0"/>
                <a:cs typeface="Arial" panose="020B0604020202020204" pitchFamily="34" charset="0"/>
              </a:rPr>
              <a:t> (art. 149.1 DR):</a:t>
            </a:r>
          </a:p>
          <a:p>
            <a:pPr marL="0" indent="0" fontAlgn="auto">
              <a:spcAft>
                <a:spcPts val="0"/>
              </a:spcAft>
              <a:buFont typeface="Arial" pitchFamily="34" charset="0"/>
              <a:buNone/>
              <a:defRPr/>
            </a:pPr>
            <a:endParaRPr lang="es-AR" sz="42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AR" sz="4200" dirty="0" smtClean="0">
                <a:latin typeface="Arial" panose="020B0604020202020204" pitchFamily="34" charset="0"/>
                <a:cs typeface="Arial" panose="020B0604020202020204" pitchFamily="34" charset="0"/>
              </a:rPr>
              <a:t>Los </a:t>
            </a:r>
            <a:r>
              <a:rPr lang="es-AR" sz="4200" b="1" dirty="0" smtClean="0">
                <a:latin typeface="Arial" panose="020B0604020202020204" pitchFamily="34" charset="0"/>
                <a:cs typeface="Arial" panose="020B0604020202020204" pitchFamily="34" charset="0"/>
              </a:rPr>
              <a:t>intereses corridos</a:t>
            </a:r>
            <a:r>
              <a:rPr lang="es-AR" sz="4200" dirty="0" smtClean="0">
                <a:latin typeface="Arial" panose="020B0604020202020204" pitchFamily="34" charset="0"/>
                <a:cs typeface="Arial" panose="020B0604020202020204" pitchFamily="34" charset="0"/>
              </a:rPr>
              <a:t> a la fecha de enajenación de valores que generen ganancias comprendidas en el Título IX (rentas de fuente extranjera) </a:t>
            </a:r>
            <a:r>
              <a:rPr lang="es-AR" sz="4200" b="1" dirty="0" smtClean="0">
                <a:latin typeface="Arial" panose="020B0604020202020204" pitchFamily="34" charset="0"/>
                <a:cs typeface="Arial" panose="020B0604020202020204" pitchFamily="34" charset="0"/>
              </a:rPr>
              <a:t>deberán segregarse del precio de enajenación</a:t>
            </a:r>
            <a:r>
              <a:rPr lang="es-AR" sz="4200" dirty="0" smtClean="0">
                <a:latin typeface="Arial" panose="020B0604020202020204" pitchFamily="34" charset="0"/>
                <a:cs typeface="Arial" panose="020B0604020202020204" pitchFamily="34" charset="0"/>
              </a:rPr>
              <a:t> (es decir, quedarán alcanzados a la tasa progresiva general) </a:t>
            </a:r>
            <a:r>
              <a:rPr lang="es-AR" sz="4200" b="1" dirty="0" smtClean="0">
                <a:latin typeface="Arial" panose="020B0604020202020204" pitchFamily="34" charset="0"/>
                <a:cs typeface="Arial" panose="020B0604020202020204" pitchFamily="34" charset="0"/>
              </a:rPr>
              <a:t>si su enajenación se </a:t>
            </a:r>
            <a:r>
              <a:rPr lang="es-AR" sz="4200" b="1" dirty="0" err="1" smtClean="0">
                <a:latin typeface="Arial" panose="020B0604020202020204" pitchFamily="34" charset="0"/>
                <a:cs typeface="Arial" panose="020B0604020202020204" pitchFamily="34" charset="0"/>
              </a:rPr>
              <a:t>concretadentro</a:t>
            </a:r>
            <a:r>
              <a:rPr lang="es-AR" sz="4200" b="1" dirty="0" smtClean="0">
                <a:latin typeface="Arial" panose="020B0604020202020204" pitchFamily="34" charset="0"/>
                <a:cs typeface="Arial" panose="020B0604020202020204" pitchFamily="34" charset="0"/>
              </a:rPr>
              <a:t> de los quince (15) días corridos con anterioridad a la fecha de puesta a disposición de los intereses o rendimientos.</a:t>
            </a:r>
            <a:endParaRPr lang="es-AR" sz="42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s-AR" sz="4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AR" sz="4200" b="1" u="sng" dirty="0" smtClean="0">
                <a:latin typeface="Arial" panose="020B0604020202020204" pitchFamily="34" charset="0"/>
                <a:cs typeface="Arial" panose="020B0604020202020204" pitchFamily="34" charset="0"/>
              </a:rPr>
              <a:t>Normas de transparencia fiscal internacional</a:t>
            </a:r>
            <a:endParaRPr lang="es-AR" sz="4200" dirty="0" smtClean="0">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s-AR" sz="42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AR" sz="4200" dirty="0" smtClean="0">
                <a:latin typeface="Arial" panose="020B0604020202020204" pitchFamily="34" charset="0"/>
                <a:cs typeface="Arial" panose="020B0604020202020204" pitchFamily="34" charset="0"/>
              </a:rPr>
              <a:t>Estas normas prevén que los contribuyentes locales deben imputar las rentas generadas por estructuras o sociedades vehículo extranjeras al período fiscal en que finalice el ejercicio de las mismas, </a:t>
            </a:r>
          </a:p>
          <a:p>
            <a:pPr fontAlgn="auto">
              <a:spcAft>
                <a:spcPts val="0"/>
              </a:spcAft>
              <a:buFont typeface="Arial" pitchFamily="34" charset="0"/>
              <a:buChar char="•"/>
              <a:defRPr/>
            </a:pPr>
            <a:endParaRPr lang="es-AR" dirty="0"/>
          </a:p>
        </p:txBody>
      </p:sp>
      <p:sp>
        <p:nvSpPr>
          <p:cNvPr id="5325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CCCCFFF-349A-40A3-ABE7-D50D5BB8B3FD}" type="slidenum">
              <a:rPr lang="es-ES">
                <a:cs typeface="Arial" charset="0"/>
              </a:rPr>
              <a:pPr fontAlgn="base">
                <a:spcBef>
                  <a:spcPct val="0"/>
                </a:spcBef>
                <a:spcAft>
                  <a:spcPct val="0"/>
                </a:spcAft>
              </a:pPr>
              <a:t>39</a:t>
            </a:fld>
            <a:endParaRPr lang="es-ES">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3 Título"/>
          <p:cNvSpPr>
            <a:spLocks noGrp="1"/>
          </p:cNvSpPr>
          <p:nvPr>
            <p:ph type="title"/>
          </p:nvPr>
        </p:nvSpPr>
        <p:spPr>
          <a:xfrm>
            <a:off x="179388" y="857250"/>
            <a:ext cx="8785225" cy="1000125"/>
          </a:xfrm>
          <a:ln>
            <a:solidFill>
              <a:schemeClr val="bg1"/>
            </a:solidFill>
          </a:ln>
        </p:spPr>
        <p:txBody>
          <a:bodyPr/>
          <a:lstStyle/>
          <a:p>
            <a:pPr algn="ctr"/>
            <a:r>
              <a:rPr lang="es-AR" sz="2400" b="1" smtClean="0">
                <a:solidFill>
                  <a:schemeClr val="tx1"/>
                </a:solidFill>
                <a:latin typeface="Arial" charset="0"/>
                <a:cs typeface="Arial" charset="0"/>
              </a:rPr>
              <a:t>AÑO FISCAL 2018 – PH y SI RESIDENTES. REFORMA LEY 27.430</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OTROS ASPECTOS MODIFICADOS</a:t>
            </a:r>
            <a:endParaRPr lang="es-ES" sz="2400" smtClean="0">
              <a:solidFill>
                <a:schemeClr val="tx1"/>
              </a:solidFill>
              <a:latin typeface="Gill Sans MT"/>
            </a:endParaRPr>
          </a:p>
        </p:txBody>
      </p:sp>
      <p:sp>
        <p:nvSpPr>
          <p:cNvPr id="5" name="4 Marcador de contenido"/>
          <p:cNvSpPr>
            <a:spLocks noGrp="1"/>
          </p:cNvSpPr>
          <p:nvPr>
            <p:ph idx="1"/>
          </p:nvPr>
        </p:nvSpPr>
        <p:spPr>
          <a:xfrm>
            <a:off x="457200" y="2000250"/>
            <a:ext cx="8229600" cy="4125913"/>
          </a:xfrm>
        </p:spPr>
        <p:txBody>
          <a:bodyPr rtlCol="0">
            <a:normAutofit fontScale="92500"/>
          </a:bodyPr>
          <a:lstStyle/>
          <a:p>
            <a:pPr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En materia de </a:t>
            </a:r>
            <a:r>
              <a:rPr lang="es-ES" sz="2000" b="1" dirty="0" smtClean="0">
                <a:solidFill>
                  <a:srgbClr val="002060"/>
                </a:solidFill>
                <a:latin typeface="Arial" panose="020B0604020202020204" pitchFamily="34" charset="0"/>
                <a:cs typeface="Arial" panose="020B0604020202020204" pitchFamily="34" charset="0"/>
              </a:rPr>
              <a:t>deducciones personales</a:t>
            </a:r>
            <a:endParaRPr lang="es-AR" sz="2000" b="1" dirty="0" smtClean="0">
              <a:solidFill>
                <a:srgbClr val="002060"/>
              </a:solidFill>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2000" b="1" i="1" u="sng" dirty="0" smtClean="0">
                <a:solidFill>
                  <a:schemeClr val="accent6">
                    <a:lumMod val="50000"/>
                  </a:schemeClr>
                </a:solidFill>
                <a:latin typeface="Arial" panose="020B0604020202020204" pitchFamily="34" charset="0"/>
                <a:cs typeface="Arial" panose="020B0604020202020204" pitchFamily="34" charset="0"/>
              </a:rPr>
              <a:t>Cargas de familia:</a:t>
            </a:r>
            <a:r>
              <a:rPr lang="es-ES" sz="2000" i="1" dirty="0" smtClean="0">
                <a:solidFill>
                  <a:schemeClr val="accent6">
                    <a:lumMod val="50000"/>
                  </a:schemeClr>
                </a:solidFill>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deducción por hijos. Limitación a su cómputo.</a:t>
            </a:r>
            <a:endParaRPr lang="es-AR" sz="20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2000" b="1" i="1" u="sng" dirty="0" smtClean="0">
                <a:solidFill>
                  <a:schemeClr val="accent6">
                    <a:lumMod val="50000"/>
                  </a:schemeClr>
                </a:solidFill>
                <a:latin typeface="Arial" panose="020B0604020202020204" pitchFamily="34" charset="0"/>
                <a:cs typeface="Arial" panose="020B0604020202020204" pitchFamily="34" charset="0"/>
              </a:rPr>
              <a:t>Deducción especial: </a:t>
            </a:r>
            <a:r>
              <a:rPr lang="es-ES" sz="2000" dirty="0" smtClean="0">
                <a:latin typeface="Arial" panose="020B0604020202020204" pitchFamily="34" charset="0"/>
                <a:cs typeface="Arial" panose="020B0604020202020204" pitchFamily="34" charset="0"/>
              </a:rPr>
              <a:t>trabajadores autónomos y nuevos profesionales </a:t>
            </a:r>
            <a:r>
              <a:rPr lang="es-ES" sz="2000" dirty="0" err="1" smtClean="0">
                <a:latin typeface="Arial" panose="020B0604020202020204" pitchFamily="34" charset="0"/>
                <a:cs typeface="Arial" panose="020B0604020202020204" pitchFamily="34" charset="0"/>
              </a:rPr>
              <a:t>profesionales</a:t>
            </a:r>
            <a:r>
              <a:rPr lang="es-ES" sz="2000" dirty="0" smtClean="0">
                <a:latin typeface="Arial" panose="020B0604020202020204" pitchFamily="34" charset="0"/>
                <a:cs typeface="Arial" panose="020B0604020202020204" pitchFamily="34" charset="0"/>
              </a:rPr>
              <a:t>/emprendedores.</a:t>
            </a:r>
            <a:endParaRPr lang="es-AR"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Normas sobre </a:t>
            </a:r>
            <a:r>
              <a:rPr lang="es-ES" sz="2000" b="1" dirty="0" smtClean="0">
                <a:solidFill>
                  <a:schemeClr val="accent1">
                    <a:lumMod val="50000"/>
                  </a:schemeClr>
                </a:solidFill>
                <a:latin typeface="Arial" panose="020B0604020202020204" pitchFamily="34" charset="0"/>
                <a:cs typeface="Arial" panose="020B0604020202020204" pitchFamily="34" charset="0"/>
              </a:rPr>
              <a:t>atribución de las rentas de la sociedad conyugal y rentas de los menores de edad. </a:t>
            </a:r>
            <a:endParaRPr lang="es-AR" sz="2000" b="1" dirty="0" smtClean="0">
              <a:solidFill>
                <a:schemeClr val="accent1">
                  <a:lumMod val="50000"/>
                </a:schemeClr>
              </a:solidFill>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000" b="1" dirty="0" smtClean="0">
                <a:solidFill>
                  <a:schemeClr val="accent1">
                    <a:lumMod val="50000"/>
                  </a:schemeClr>
                </a:solidFill>
                <a:latin typeface="Arial" panose="020B0604020202020204" pitchFamily="34" charset="0"/>
                <a:cs typeface="Arial" panose="020B0604020202020204" pitchFamily="34" charset="0"/>
              </a:rPr>
              <a:t>Rentas de la primera categoría</a:t>
            </a:r>
            <a:r>
              <a:rPr lang="es-ES" sz="2400" b="1" dirty="0" smtClean="0">
                <a:solidFill>
                  <a:schemeClr val="accent1">
                    <a:lumMod val="50000"/>
                  </a:schemeClr>
                </a:solidFill>
                <a:latin typeface="Arial" panose="020B0604020202020204" pitchFamily="34" charset="0"/>
                <a:cs typeface="Arial" panose="020B0604020202020204" pitchFamily="34" charset="0"/>
              </a:rPr>
              <a:t>:</a:t>
            </a:r>
            <a:endParaRPr lang="es-AR" sz="2400" b="1" dirty="0" smtClean="0">
              <a:solidFill>
                <a:schemeClr val="accent1">
                  <a:lumMod val="50000"/>
                </a:schemeClr>
              </a:solidFill>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2000" b="1" i="1" dirty="0" smtClean="0">
                <a:solidFill>
                  <a:schemeClr val="accent6">
                    <a:lumMod val="50000"/>
                  </a:schemeClr>
                </a:solidFill>
                <a:latin typeface="Arial" panose="020B0604020202020204" pitchFamily="34" charset="0"/>
                <a:cs typeface="Arial" panose="020B0604020202020204" pitchFamily="34" charset="0"/>
              </a:rPr>
              <a:t>Inclusión</a:t>
            </a:r>
            <a:r>
              <a:rPr lang="es-ES" sz="2000" dirty="0" smtClean="0">
                <a:latin typeface="Arial" panose="020B0604020202020204" pitchFamily="34" charset="0"/>
                <a:cs typeface="Arial" panose="020B0604020202020204" pitchFamily="34" charset="0"/>
              </a:rPr>
              <a:t> como tales de las </a:t>
            </a:r>
            <a:r>
              <a:rPr lang="es-ES" sz="2000" b="1" i="1" dirty="0" smtClean="0">
                <a:solidFill>
                  <a:schemeClr val="accent6">
                    <a:lumMod val="50000"/>
                  </a:schemeClr>
                </a:solidFill>
                <a:latin typeface="Arial" panose="020B0604020202020204" pitchFamily="34" charset="0"/>
                <a:cs typeface="Arial" panose="020B0604020202020204" pitchFamily="34" charset="0"/>
              </a:rPr>
              <a:t>generadas por nuevos derechos establecidos por el Código Civil y Comercial unificado</a:t>
            </a:r>
            <a:r>
              <a:rPr lang="es-ES" sz="2000" dirty="0" smtClean="0">
                <a:latin typeface="Arial" panose="020B0604020202020204" pitchFamily="34" charset="0"/>
                <a:cs typeface="Arial" panose="020B0604020202020204" pitchFamily="34" charset="0"/>
              </a:rPr>
              <a:t>.</a:t>
            </a:r>
            <a:endParaRPr lang="es-AR" sz="2000"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2000" b="1" i="1" dirty="0" smtClean="0">
                <a:solidFill>
                  <a:schemeClr val="accent6">
                    <a:lumMod val="50000"/>
                  </a:schemeClr>
                </a:solidFill>
                <a:latin typeface="Arial" panose="020B0604020202020204" pitchFamily="34" charset="0"/>
                <a:cs typeface="Arial" panose="020B0604020202020204" pitchFamily="34" charset="0"/>
              </a:rPr>
              <a:t>Valor locativo</a:t>
            </a:r>
            <a:r>
              <a:rPr lang="es-ES" sz="2000" dirty="0" smtClean="0">
                <a:latin typeface="Arial" panose="020B0604020202020204" pitchFamily="34" charset="0"/>
                <a:cs typeface="Arial" panose="020B0604020202020204" pitchFamily="34" charset="0"/>
              </a:rPr>
              <a:t>.</a:t>
            </a:r>
            <a:endParaRPr lang="es-AR"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000" b="1" dirty="0" err="1" smtClean="0">
                <a:solidFill>
                  <a:schemeClr val="accent1">
                    <a:lumMod val="50000"/>
                  </a:schemeClr>
                </a:solidFill>
                <a:latin typeface="Arial" panose="020B0604020202020204" pitchFamily="34" charset="0"/>
                <a:cs typeface="Arial" panose="020B0604020202020204" pitchFamily="34" charset="0"/>
              </a:rPr>
              <a:t>Gravabilidad</a:t>
            </a:r>
            <a:r>
              <a:rPr lang="es-ES" sz="2000" b="1" dirty="0" smtClean="0">
                <a:solidFill>
                  <a:schemeClr val="accent1">
                    <a:lumMod val="50000"/>
                  </a:schemeClr>
                </a:solidFill>
                <a:latin typeface="Arial" panose="020B0604020202020204" pitchFamily="34" charset="0"/>
                <a:cs typeface="Arial" panose="020B0604020202020204" pitchFamily="34" charset="0"/>
              </a:rPr>
              <a:t> de ciertas indemnizaciones por ruptura del vínculo laboral</a:t>
            </a:r>
            <a:r>
              <a:rPr lang="es-ES" sz="2400" dirty="0" smtClean="0">
                <a:latin typeface="Arial" panose="020B0604020202020204" pitchFamily="34" charset="0"/>
                <a:cs typeface="Arial" panose="020B0604020202020204" pitchFamily="34" charset="0"/>
              </a:rPr>
              <a:t>.</a:t>
            </a:r>
            <a:endParaRPr lang="es-AR" sz="24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endParaRPr lang="es-ES" i="1"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17411" name="1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244D506-B766-42E3-A477-0E72DE5B3077}" type="slidenum">
              <a:rPr lang="es-ES">
                <a:cs typeface="Arial" charset="0"/>
              </a:rPr>
              <a:pPr fontAlgn="base">
                <a:spcBef>
                  <a:spcPct val="0"/>
                </a:spcBef>
                <a:spcAft>
                  <a:spcPct val="0"/>
                </a:spcAft>
              </a:pPr>
              <a:t>4</a:t>
            </a:fld>
            <a:endParaRPr lang="es-ES">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Título"/>
          <p:cNvSpPr>
            <a:spLocks noGrp="1"/>
          </p:cNvSpPr>
          <p:nvPr>
            <p:ph type="title"/>
          </p:nvPr>
        </p:nvSpPr>
        <p:spPr>
          <a:xfrm>
            <a:off x="0" y="0"/>
            <a:ext cx="8858250" cy="3429000"/>
          </a:xfrm>
        </p:spPr>
        <p:txBody>
          <a:bodyPr/>
          <a:lstStyle/>
          <a:p>
            <a:pPr algn="ctr"/>
            <a:r>
              <a:rPr lang="es-AR" b="1" smtClean="0">
                <a:solidFill>
                  <a:schemeClr val="tx1"/>
                </a:solidFill>
                <a:latin typeface="Arial" charset="0"/>
                <a:cs typeface="Arial" charset="0"/>
              </a:rPr>
              <a:t>IMPUESTO CEDULAR A LA TRANSFERENCIA DE INMUEBLES Y DE DERECHOS SOBRE ELLOS</a:t>
            </a:r>
            <a:endParaRPr lang="es-AR" smtClean="0">
              <a:solidFill>
                <a:schemeClr val="tx1"/>
              </a:solidFill>
              <a:latin typeface="Gill Sans MT"/>
            </a:endParaRPr>
          </a:p>
        </p:txBody>
      </p:sp>
      <p:sp>
        <p:nvSpPr>
          <p:cNvPr id="54274"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68D0422-B67A-46EC-B335-3F638B222CA3}" type="slidenum">
              <a:rPr lang="es-ES">
                <a:cs typeface="Arial" charset="0"/>
              </a:rPr>
              <a:pPr fontAlgn="base">
                <a:spcBef>
                  <a:spcPct val="0"/>
                </a:spcBef>
                <a:spcAft>
                  <a:spcPct val="0"/>
                </a:spcAft>
              </a:pPr>
              <a:t>40</a:t>
            </a:fld>
            <a:endParaRPr lang="es-ES">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14375"/>
            <a:ext cx="8858250" cy="928688"/>
          </a:xfrm>
        </p:spPr>
        <p:txBody>
          <a:bodyPr rtlCol="0">
            <a:noAutofit/>
          </a:bodyPr>
          <a:lstStyle/>
          <a:p>
            <a:pPr algn="ctr" fontAlgn="auto">
              <a:spcAft>
                <a:spcPts val="0"/>
              </a:spcAft>
              <a:defRPr/>
            </a:pPr>
            <a:r>
              <a:rPr lang="es-AR" sz="24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IMPUESTO CEDULAR A LA TRANSFERENCIA DE INMUEBLES</a:t>
            </a:r>
            <a:endParaRPr lang="es-AR" sz="2400" dirty="0">
              <a:solidFill>
                <a:schemeClr val="tx1"/>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857375"/>
            <a:ext cx="8229600" cy="4500563"/>
          </a:xfrm>
        </p:spPr>
        <p:txBody>
          <a:bodyPr rtlCol="0">
            <a:normAutofit/>
          </a:bodyPr>
          <a:lstStyle/>
          <a:p>
            <a:pPr marL="0" indent="0" algn="just" fontAlgn="auto">
              <a:spcAft>
                <a:spcPts val="0"/>
              </a:spcAft>
              <a:buFont typeface="Arial" pitchFamily="34" charset="0"/>
              <a:buNone/>
              <a:defRPr/>
            </a:pPr>
            <a:r>
              <a:rPr lang="es-ES_tradnl" sz="2200" dirty="0" smtClean="0">
                <a:latin typeface="Arial" panose="020B0604020202020204" pitchFamily="34" charset="0"/>
                <a:cs typeface="Arial" panose="020B0604020202020204" pitchFamily="34" charset="0"/>
              </a:rPr>
              <a:t>Analizaremos cada uno de los aspectos de la hipótesis de incidencia tributaria de este nuevo supuesto de </a:t>
            </a:r>
            <a:r>
              <a:rPr lang="es-ES_tradnl" sz="2200" dirty="0" err="1" smtClean="0">
                <a:latin typeface="Arial" panose="020B0604020202020204" pitchFamily="34" charset="0"/>
                <a:cs typeface="Arial" panose="020B0604020202020204" pitchFamily="34" charset="0"/>
              </a:rPr>
              <a:t>gravabilidad</a:t>
            </a:r>
            <a:r>
              <a:rPr lang="es-ES_tradnl" sz="2200" dirty="0" smtClean="0">
                <a:latin typeface="Arial" panose="020B0604020202020204" pitchFamily="34" charset="0"/>
                <a:cs typeface="Arial" panose="020B0604020202020204" pitchFamily="34" charset="0"/>
              </a:rPr>
              <a:t>.</a:t>
            </a:r>
          </a:p>
          <a:p>
            <a:pPr marL="457200" indent="-457200" algn="just" fontAlgn="auto">
              <a:spcAft>
                <a:spcPts val="0"/>
              </a:spcAft>
              <a:buFont typeface="Arial" pitchFamily="34" charset="0"/>
              <a:buAutoNum type="arabicPeriod"/>
              <a:defRPr/>
            </a:pPr>
            <a:r>
              <a:rPr lang="es-ES_tradnl" sz="2200" b="1" u="sng" dirty="0" smtClean="0">
                <a:solidFill>
                  <a:schemeClr val="accent1">
                    <a:lumMod val="50000"/>
                  </a:schemeClr>
                </a:solidFill>
                <a:latin typeface="Arial" panose="020B0604020202020204" pitchFamily="34" charset="0"/>
                <a:cs typeface="Arial" panose="020B0604020202020204" pitchFamily="34" charset="0"/>
              </a:rPr>
              <a:t>Aspecto material u objetivo:</a:t>
            </a: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Resultados derivados de la enajenación de inmuebles y de la transferencia de derechos reales sobre inmuebles.</a:t>
            </a: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Concepto de enajenación: surge del artículo 3.</a:t>
            </a: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Se los tipifica como renta de la segunda categoría.</a:t>
            </a: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Exención: Enajenación de la casa habitación</a:t>
            </a:r>
          </a:p>
          <a:p>
            <a:pPr lvl="1"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Decreto Reglamentario aquel con destino a vivienda única, familiar y de ocupación permanente del contribuyente.</a:t>
            </a:r>
          </a:p>
          <a:p>
            <a:pPr fontAlgn="auto">
              <a:spcAft>
                <a:spcPts val="0"/>
              </a:spcAft>
              <a:buFont typeface="Arial" pitchFamily="34" charset="0"/>
              <a:buChar char="•"/>
              <a:defRPr/>
            </a:pPr>
            <a:endParaRPr lang="es-AR" dirty="0"/>
          </a:p>
        </p:txBody>
      </p:sp>
      <p:sp>
        <p:nvSpPr>
          <p:cNvPr id="5529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580F1BB-DCFD-4BA8-8199-346385373877}" type="slidenum">
              <a:rPr lang="es-ES">
                <a:cs typeface="Arial" charset="0"/>
              </a:rPr>
              <a:pPr fontAlgn="base">
                <a:spcBef>
                  <a:spcPct val="0"/>
                </a:spcBef>
                <a:spcAft>
                  <a:spcPct val="0"/>
                </a:spcAft>
              </a:pPr>
              <a:t>41</a:t>
            </a:fld>
            <a:endParaRPr lang="es-ES">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42938"/>
            <a:ext cx="8858250" cy="857250"/>
          </a:xfrm>
        </p:spPr>
        <p:txBody>
          <a:bodyPr rtlCol="0">
            <a:noAutofit/>
          </a:bodyPr>
          <a:lstStyle/>
          <a:p>
            <a:pPr algn="ctr" fontAlgn="auto">
              <a:spcAft>
                <a:spcPts val="0"/>
              </a:spcAft>
              <a:defRPr/>
            </a:pPr>
            <a:r>
              <a:rPr lang="es-AR" sz="24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IMPUESTO CEDULAR A LA TRANSFERENCIA DE INMUEBLES</a:t>
            </a:r>
            <a:endParaRPr lang="es-AR" sz="2400" dirty="0">
              <a:solidFill>
                <a:schemeClr val="tx1"/>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s-ES_tradnl" sz="2000" b="1" u="sng" dirty="0" smtClean="0">
                <a:solidFill>
                  <a:schemeClr val="accent1">
                    <a:lumMod val="50000"/>
                  </a:schemeClr>
                </a:solidFill>
                <a:latin typeface="Arial" panose="020B0604020202020204" pitchFamily="34" charset="0"/>
                <a:cs typeface="Arial" panose="020B0604020202020204" pitchFamily="34" charset="0"/>
              </a:rPr>
              <a:t>2. Aspecto personal o subjetivo:</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_tradnl" sz="2000" b="1" dirty="0" smtClean="0">
                <a:solidFill>
                  <a:srgbClr val="FF0000"/>
                </a:solidFill>
                <a:latin typeface="Arial" panose="020B0604020202020204" pitchFamily="34" charset="0"/>
                <a:cs typeface="Arial" panose="020B0604020202020204" pitchFamily="34" charset="0"/>
              </a:rPr>
              <a:t>Personas humanas y sucesiones indivisas (residentes y no residentes)</a:t>
            </a:r>
            <a:endParaRPr lang="es-AR" sz="20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_tradnl" sz="2000" b="1" u="sng" dirty="0" smtClean="0">
                <a:solidFill>
                  <a:schemeClr val="accent6">
                    <a:lumMod val="50000"/>
                  </a:schemeClr>
                </a:solidFill>
                <a:latin typeface="Arial" panose="020B0604020202020204" pitchFamily="34" charset="0"/>
                <a:cs typeface="Arial" panose="020B0604020202020204" pitchFamily="34" charset="0"/>
              </a:rPr>
              <a:t>Decreto Reglamentario. Ganancias de personas humanas y sucesiones indivisas del exterior por enajenación de inmuebles o derechos ubicados en el país</a:t>
            </a:r>
            <a:r>
              <a:rPr lang="es-ES_tradnl" sz="2000" u="sng" dirty="0" smtClean="0">
                <a:solidFill>
                  <a:schemeClr val="accent6">
                    <a:lumMod val="50000"/>
                  </a:schemeClr>
                </a:solidFill>
                <a:latin typeface="Arial" panose="020B0604020202020204" pitchFamily="34" charset="0"/>
                <a:cs typeface="Arial" panose="020B0604020202020204" pitchFamily="34" charset="0"/>
              </a:rPr>
              <a:t>:</a:t>
            </a:r>
            <a:endParaRPr lang="es-AR" sz="2000" dirty="0" smtClean="0">
              <a:solidFill>
                <a:schemeClr val="accent6">
                  <a:lumMod val="50000"/>
                </a:schemeClr>
              </a:solidFill>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Queda alcanzada por 90.5 LIG.</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El adquirente o cesionario residente deberá retener el impuesto con carácter de pago único o definitivo.</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Si ambas partes son no residentes: debe ser ingresado directamente por el enajenante o cedente, en forma personal o a través de su representante legal en el país.</a:t>
            </a:r>
            <a:endParaRPr lang="es-AR" sz="2000" dirty="0" smtClean="0">
              <a:latin typeface="Arial" panose="020B0604020202020204" pitchFamily="34" charset="0"/>
              <a:cs typeface="Arial" panose="020B0604020202020204" pitchFamily="34" charset="0"/>
            </a:endParaRPr>
          </a:p>
          <a:p>
            <a:pPr marL="914400" lvl="2" indent="0" fontAlgn="auto">
              <a:spcAft>
                <a:spcPts val="0"/>
              </a:spcAft>
              <a:buFont typeface="Arial" pitchFamily="34" charset="0"/>
              <a:buNone/>
              <a:defRPr/>
            </a:pPr>
            <a:r>
              <a:rPr lang="es-ES_tradnl" dirty="0" smtClean="0">
                <a:latin typeface="Arial" panose="020B0604020202020204" pitchFamily="34" charset="0"/>
                <a:cs typeface="Arial" panose="020B0604020202020204" pitchFamily="34" charset="0"/>
              </a:rPr>
              <a:t>Para la retención sólo podrán computarse los gastos realizados en el país.</a:t>
            </a:r>
            <a:endParaRPr lang="es-AR"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_tradnl" sz="2000" b="1" u="sng" dirty="0" smtClean="0">
                <a:solidFill>
                  <a:schemeClr val="accent1">
                    <a:lumMod val="50000"/>
                  </a:schemeClr>
                </a:solidFill>
                <a:latin typeface="Arial" panose="020B0604020202020204" pitchFamily="34" charset="0"/>
                <a:cs typeface="Arial" panose="020B0604020202020204" pitchFamily="34" charset="0"/>
              </a:rPr>
              <a:t>3. Aspecto territorial o geográfico</a:t>
            </a:r>
            <a:endParaRPr lang="es-AR" sz="2000" dirty="0" smtClean="0">
              <a:solidFill>
                <a:schemeClr val="accent1">
                  <a:lumMod val="50000"/>
                </a:schemeClr>
              </a:solidFill>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_tradnl" sz="2000" b="1" dirty="0" smtClean="0">
                <a:solidFill>
                  <a:srgbClr val="FF0000"/>
                </a:solidFill>
                <a:latin typeface="Arial" panose="020B0604020202020204" pitchFamily="34" charset="0"/>
                <a:cs typeface="Arial" panose="020B0604020202020204" pitchFamily="34" charset="0"/>
              </a:rPr>
              <a:t>Inmuebles ubicados en la República Argentina.</a:t>
            </a: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Respecto de </a:t>
            </a:r>
            <a:r>
              <a:rPr lang="es-ES_tradnl" sz="2000" b="1" dirty="0" smtClean="0">
                <a:latin typeface="Arial" panose="020B0604020202020204" pitchFamily="34" charset="0"/>
                <a:cs typeface="Arial" panose="020B0604020202020204" pitchFamily="34" charset="0"/>
              </a:rPr>
              <a:t>los inmuebles ubicados en el exterior</a:t>
            </a:r>
            <a:r>
              <a:rPr lang="es-ES_tradnl" sz="2000" dirty="0" smtClean="0">
                <a:latin typeface="Arial" panose="020B0604020202020204" pitchFamily="34" charset="0"/>
                <a:cs typeface="Arial" panose="020B0604020202020204" pitchFamily="34" charset="0"/>
              </a:rPr>
              <a:t>, si bien la ley </a:t>
            </a:r>
            <a:r>
              <a:rPr lang="es-ES_tradnl" sz="2000" b="1" dirty="0" smtClean="0">
                <a:latin typeface="Arial" panose="020B0604020202020204" pitchFamily="34" charset="0"/>
                <a:cs typeface="Arial" panose="020B0604020202020204" pitchFamily="34" charset="0"/>
              </a:rPr>
              <a:t>no los incluye dentro del impuesto cedular </a:t>
            </a:r>
            <a:r>
              <a:rPr lang="es-ES_tradnl" sz="2000" dirty="0" smtClean="0">
                <a:latin typeface="Arial" panose="020B0604020202020204" pitchFamily="34" charset="0"/>
                <a:cs typeface="Arial" panose="020B0604020202020204" pitchFamily="34" charset="0"/>
              </a:rPr>
              <a:t>en análisis, contempla en el nuevo artículo 90 LIG, que estas operaciones </a:t>
            </a:r>
            <a:r>
              <a:rPr lang="es-ES_tradnl" sz="2000" b="1" dirty="0" smtClean="0">
                <a:latin typeface="Arial" panose="020B0604020202020204" pitchFamily="34" charset="0"/>
                <a:cs typeface="Arial" panose="020B0604020202020204" pitchFamily="34" charset="0"/>
              </a:rPr>
              <a:t>quedan alcanzadas a la alícuota del quince por ciento (15%).</a:t>
            </a:r>
            <a:endParaRPr lang="es-AR" sz="2000" b="1"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a:p>
        </p:txBody>
      </p:sp>
      <p:sp>
        <p:nvSpPr>
          <p:cNvPr id="5632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FD30518-6988-419A-9CFA-B053118A9D15}" type="slidenum">
              <a:rPr lang="es-ES">
                <a:cs typeface="Arial" charset="0"/>
              </a:rPr>
              <a:pPr fontAlgn="base">
                <a:spcBef>
                  <a:spcPct val="0"/>
                </a:spcBef>
                <a:spcAft>
                  <a:spcPct val="0"/>
                </a:spcAft>
              </a:pPr>
              <a:t>42</a:t>
            </a:fld>
            <a:endParaRPr lang="es-ES">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Título"/>
          <p:cNvSpPr>
            <a:spLocks noGrp="1"/>
          </p:cNvSpPr>
          <p:nvPr>
            <p:ph type="title"/>
          </p:nvPr>
        </p:nvSpPr>
        <p:spPr>
          <a:xfrm>
            <a:off x="0" y="642938"/>
            <a:ext cx="8858250" cy="1071562"/>
          </a:xfrm>
        </p:spPr>
        <p:txBody>
          <a:bodyPr/>
          <a:lstStyle/>
          <a:p>
            <a:pPr algn="ctr"/>
            <a:r>
              <a:rPr lang="es-AR" sz="2400" b="1" smtClean="0">
                <a:solidFill>
                  <a:schemeClr val="tx1"/>
                </a:solidFill>
                <a:latin typeface="Arial" charset="0"/>
                <a:cs typeface="Arial" charset="0"/>
              </a:rPr>
              <a:t>IMPUESTO CEDULAR A LA TRANSFERENCIA DE INMUEBLES</a:t>
            </a:r>
            <a:endParaRPr lang="es-AR" sz="2400" smtClean="0">
              <a:solidFill>
                <a:schemeClr val="tx1"/>
              </a:solidFill>
              <a:latin typeface="Gill Sans MT"/>
            </a:endParaRPr>
          </a:p>
        </p:txBody>
      </p:sp>
      <p:sp>
        <p:nvSpPr>
          <p:cNvPr id="3" name="2 Marcador de contenido"/>
          <p:cNvSpPr>
            <a:spLocks noGrp="1"/>
          </p:cNvSpPr>
          <p:nvPr>
            <p:ph idx="1"/>
          </p:nvPr>
        </p:nvSpPr>
        <p:spPr/>
        <p:txBody>
          <a:bodyPr rtlCol="0">
            <a:normAutofit fontScale="92500" lnSpcReduction="20000"/>
          </a:bodyPr>
          <a:lstStyle/>
          <a:p>
            <a:pPr algn="just" fontAlgn="auto">
              <a:spcAft>
                <a:spcPts val="0"/>
              </a:spcAft>
              <a:buFont typeface="Arial" pitchFamily="34" charset="0"/>
              <a:buChar char="•"/>
              <a:defRPr/>
            </a:pPr>
            <a:r>
              <a:rPr lang="es-ES_tradnl" sz="2200" b="1" u="sng" dirty="0" smtClean="0">
                <a:solidFill>
                  <a:schemeClr val="accent1">
                    <a:lumMod val="50000"/>
                  </a:schemeClr>
                </a:solidFill>
                <a:latin typeface="Arial" panose="020B0604020202020204" pitchFamily="34" charset="0"/>
                <a:cs typeface="Arial" panose="020B0604020202020204" pitchFamily="34" charset="0"/>
              </a:rPr>
              <a:t>4. Aspecto Temporal</a:t>
            </a:r>
            <a:endParaRPr lang="es-AR" sz="2200" dirty="0" smtClean="0">
              <a:solidFill>
                <a:schemeClr val="accent1">
                  <a:lumMod val="50000"/>
                </a:schemeClr>
              </a:solidFill>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Es una renta de la segunda categoría: </a:t>
            </a:r>
            <a:r>
              <a:rPr lang="es-ES_tradnl" sz="2200" b="1" dirty="0" smtClean="0">
                <a:solidFill>
                  <a:srgbClr val="FF0000"/>
                </a:solidFill>
                <a:latin typeface="Arial" panose="020B0604020202020204" pitchFamily="34" charset="0"/>
                <a:cs typeface="Arial" panose="020B0604020202020204" pitchFamily="34" charset="0"/>
              </a:rPr>
              <a:t>corresponde aplicación del método de lo percibido.</a:t>
            </a:r>
            <a:endParaRPr lang="es-AR" sz="22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Se contempla expresamente que </a:t>
            </a:r>
            <a:r>
              <a:rPr lang="es-ES_tradnl" sz="2200" b="1" dirty="0" smtClean="0">
                <a:solidFill>
                  <a:schemeClr val="accent6">
                    <a:lumMod val="50000"/>
                  </a:schemeClr>
                </a:solidFill>
                <a:latin typeface="Arial" panose="020B0604020202020204" pitchFamily="34" charset="0"/>
                <a:cs typeface="Arial" panose="020B0604020202020204" pitchFamily="34" charset="0"/>
              </a:rPr>
              <a:t>cuando las operaciones se paguen en cuotas con vencimiento en más de un año, </a:t>
            </a:r>
            <a:r>
              <a:rPr lang="es-ES_tradnl" sz="2200" b="1" i="1" dirty="0" smtClean="0">
                <a:solidFill>
                  <a:schemeClr val="accent6">
                    <a:lumMod val="50000"/>
                  </a:schemeClr>
                </a:solidFill>
                <a:latin typeface="Arial" panose="020B0604020202020204" pitchFamily="34" charset="0"/>
                <a:cs typeface="Arial" panose="020B0604020202020204" pitchFamily="34" charset="0"/>
              </a:rPr>
              <a:t>las ganancias se imputarán en cada año en la proporción de las cuotas percibidas en él</a:t>
            </a:r>
            <a:r>
              <a:rPr lang="es-ES_tradnl" sz="2200" b="1" dirty="0" smtClean="0">
                <a:solidFill>
                  <a:schemeClr val="accent6">
                    <a:lumMod val="50000"/>
                  </a:schemeClr>
                </a:solidFill>
                <a:latin typeface="Arial" panose="020B0604020202020204" pitchFamily="34" charset="0"/>
                <a:cs typeface="Arial" panose="020B0604020202020204" pitchFamily="34" charset="0"/>
              </a:rPr>
              <a:t>.</a:t>
            </a:r>
            <a:r>
              <a:rPr lang="es-AR" sz="2200" dirty="0" smtClean="0">
                <a:solidFill>
                  <a:schemeClr val="accent6">
                    <a:lumMod val="50000"/>
                  </a:schemeClr>
                </a:solidFill>
                <a:latin typeface="Arial" panose="020B0604020202020204" pitchFamily="34" charset="0"/>
                <a:cs typeface="Arial" panose="020B0604020202020204" pitchFamily="34" charset="0"/>
              </a:rPr>
              <a:t> </a:t>
            </a:r>
          </a:p>
          <a:p>
            <a:pPr fontAlgn="auto">
              <a:spcAft>
                <a:spcPts val="0"/>
              </a:spcAft>
              <a:buFont typeface="Arial" pitchFamily="34" charset="0"/>
              <a:buChar char="•"/>
              <a:defRPr/>
            </a:pPr>
            <a:r>
              <a:rPr lang="es-ES_tradnl" sz="2200" b="1" u="sng" dirty="0" smtClean="0">
                <a:solidFill>
                  <a:schemeClr val="accent1">
                    <a:lumMod val="50000"/>
                  </a:schemeClr>
                </a:solidFill>
                <a:latin typeface="Arial" panose="020B0604020202020204" pitchFamily="34" charset="0"/>
                <a:cs typeface="Arial" panose="020B0604020202020204" pitchFamily="34" charset="0"/>
              </a:rPr>
              <a:t>5. Aspecto cuantitativo.</a:t>
            </a:r>
            <a:endParaRPr lang="es-AR" sz="2200" dirty="0" smtClean="0">
              <a:solidFill>
                <a:schemeClr val="accent1">
                  <a:lumMod val="50000"/>
                </a:schemeClr>
              </a:solidFill>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r>
              <a:rPr lang="es-AR" sz="1800" dirty="0" smtClean="0">
                <a:latin typeface="Arial" panose="020B0604020202020204" pitchFamily="34" charset="0"/>
                <a:cs typeface="Arial" panose="020B0604020202020204" pitchFamily="34" charset="0"/>
              </a:rPr>
              <a:t> a) </a:t>
            </a:r>
            <a:r>
              <a:rPr lang="es-ES_tradnl" sz="1800" i="1" u="sng" dirty="0" smtClean="0">
                <a:latin typeface="Arial" panose="020B0604020202020204" pitchFamily="34" charset="0"/>
                <a:cs typeface="Arial" panose="020B0604020202020204" pitchFamily="34" charset="0"/>
              </a:rPr>
              <a:t>Base imponible:</a:t>
            </a:r>
            <a:endParaRPr lang="es-AR" sz="1800" dirty="0" smtClean="0">
              <a:latin typeface="Arial" panose="020B0604020202020204" pitchFamily="34" charset="0"/>
              <a:cs typeface="Arial" panose="020B0604020202020204" pitchFamily="34" charset="0"/>
            </a:endParaRPr>
          </a:p>
          <a:p>
            <a:pPr lvl="2" fontAlgn="auto">
              <a:spcAft>
                <a:spcPts val="0"/>
              </a:spcAft>
              <a:buFont typeface="Arial" pitchFamily="34" charset="0"/>
              <a:buChar char="•"/>
              <a:defRPr/>
            </a:pPr>
            <a:r>
              <a:rPr lang="es-ES_tradnl" sz="1800" dirty="0" smtClean="0">
                <a:latin typeface="Arial" panose="020B0604020202020204" pitchFamily="34" charset="0"/>
                <a:cs typeface="Arial" panose="020B0604020202020204" pitchFamily="34" charset="0"/>
              </a:rPr>
              <a:t>(+) Precio de venta (neto de intereses reales o presuntos)</a:t>
            </a:r>
            <a:endParaRPr lang="es-AR" sz="1800" dirty="0" smtClean="0">
              <a:latin typeface="Arial" panose="020B0604020202020204" pitchFamily="34" charset="0"/>
              <a:cs typeface="Arial" panose="020B0604020202020204" pitchFamily="34" charset="0"/>
            </a:endParaRPr>
          </a:p>
          <a:p>
            <a:pPr lvl="2" fontAlgn="auto">
              <a:spcAft>
                <a:spcPts val="0"/>
              </a:spcAft>
              <a:buFont typeface="Arial" pitchFamily="34" charset="0"/>
              <a:buChar char="•"/>
              <a:defRPr/>
            </a:pPr>
            <a:r>
              <a:rPr lang="es-ES_tradnl" sz="1800" u="sng" dirty="0" smtClean="0">
                <a:latin typeface="Arial" panose="020B0604020202020204" pitchFamily="34" charset="0"/>
                <a:cs typeface="Arial" panose="020B0604020202020204" pitchFamily="34" charset="0"/>
              </a:rPr>
              <a:t>(-) Costo computable (costo actualizado </a:t>
            </a:r>
            <a:r>
              <a:rPr lang="es-AR" sz="1800" u="sng" dirty="0" smtClean="0">
                <a:latin typeface="Arial" panose="020B0604020202020204" pitchFamily="34" charset="0"/>
                <a:cs typeface="Arial" panose="020B0604020202020204" pitchFamily="34" charset="0"/>
              </a:rPr>
              <a:t>–</a:t>
            </a:r>
            <a:r>
              <a:rPr lang="es-ES_tradnl" sz="1800" u="sng" dirty="0" smtClean="0">
                <a:latin typeface="Arial" panose="020B0604020202020204" pitchFamily="34" charset="0"/>
                <a:cs typeface="Arial" panose="020B0604020202020204" pitchFamily="34" charset="0"/>
              </a:rPr>
              <a:t> amortizaciones deducidas </a:t>
            </a:r>
            <a:r>
              <a:rPr lang="es-AR" sz="1800" u="sng" dirty="0" smtClean="0">
                <a:latin typeface="Arial" panose="020B0604020202020204" pitchFamily="34" charset="0"/>
                <a:cs typeface="Arial" panose="020B0604020202020204" pitchFamily="34" charset="0"/>
              </a:rPr>
              <a:t>–</a:t>
            </a:r>
            <a:r>
              <a:rPr lang="es-ES_tradnl" sz="1800" u="sng" dirty="0" smtClean="0">
                <a:latin typeface="Arial" panose="020B0604020202020204" pitchFamily="34" charset="0"/>
                <a:cs typeface="Arial" panose="020B0604020202020204" pitchFamily="34" charset="0"/>
              </a:rPr>
              <a:t> gastos e impuestos)</a:t>
            </a:r>
            <a:endParaRPr lang="es-AR" sz="1800" dirty="0" smtClean="0">
              <a:latin typeface="Arial" panose="020B0604020202020204" pitchFamily="34" charset="0"/>
              <a:cs typeface="Arial" panose="020B0604020202020204" pitchFamily="34" charset="0"/>
            </a:endParaRPr>
          </a:p>
          <a:p>
            <a:pPr lvl="2" fontAlgn="auto">
              <a:spcAft>
                <a:spcPts val="0"/>
              </a:spcAft>
              <a:buFont typeface="Arial" pitchFamily="34" charset="0"/>
              <a:buChar char="•"/>
              <a:defRPr/>
            </a:pPr>
            <a:r>
              <a:rPr lang="es-ES_tradnl" sz="1800" dirty="0" smtClean="0">
                <a:latin typeface="Arial" panose="020B0604020202020204" pitchFamily="34" charset="0"/>
                <a:cs typeface="Arial" panose="020B0604020202020204" pitchFamily="34" charset="0"/>
              </a:rPr>
              <a:t>(=) Resultado</a:t>
            </a:r>
            <a:endParaRPr lang="es-AR" sz="1800" dirty="0" smtClean="0">
              <a:latin typeface="Arial" panose="020B0604020202020204" pitchFamily="34" charset="0"/>
              <a:cs typeface="Arial" panose="020B0604020202020204" pitchFamily="34" charset="0"/>
            </a:endParaRPr>
          </a:p>
          <a:p>
            <a:pPr lvl="2" fontAlgn="auto">
              <a:spcAft>
                <a:spcPts val="0"/>
              </a:spcAft>
              <a:buFont typeface="Arial" pitchFamily="34" charset="0"/>
              <a:buChar char="•"/>
              <a:defRPr/>
            </a:pPr>
            <a:r>
              <a:rPr lang="es-ES_tradnl" sz="1800" dirty="0" smtClean="0">
                <a:latin typeface="Arial" panose="020B0604020202020204" pitchFamily="34" charset="0"/>
                <a:cs typeface="Arial" panose="020B0604020202020204" pitchFamily="34" charset="0"/>
              </a:rPr>
              <a:t>Si el resultado fuese quebranto, el mismo tiene la entidad de específico.</a:t>
            </a:r>
            <a:endParaRPr lang="es-AR" sz="1800" dirty="0" smtClean="0">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endParaRPr lang="es-AR" sz="1800" dirty="0" smtClean="0">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r>
              <a:rPr lang="es-ES_tradnl" sz="1800" i="1" u="sng" dirty="0" smtClean="0">
                <a:latin typeface="Arial" panose="020B0604020202020204" pitchFamily="34" charset="0"/>
                <a:cs typeface="Arial" panose="020B0604020202020204" pitchFamily="34" charset="0"/>
              </a:rPr>
              <a:t>b) Alícuota:</a:t>
            </a:r>
            <a:r>
              <a:rPr lang="es-ES_tradnl" sz="1800" dirty="0" smtClean="0">
                <a:latin typeface="Arial" panose="020B0604020202020204" pitchFamily="34" charset="0"/>
                <a:cs typeface="Arial" panose="020B0604020202020204" pitchFamily="34" charset="0"/>
              </a:rPr>
              <a:t> 15 %</a:t>
            </a:r>
            <a:endParaRPr lang="es-AR" sz="18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a:p>
        </p:txBody>
      </p:sp>
      <p:sp>
        <p:nvSpPr>
          <p:cNvPr id="5734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9AE3119-0BEF-4BC0-98F8-1A3E7AA7084B}" type="slidenum">
              <a:rPr lang="es-ES">
                <a:cs typeface="Arial" charset="0"/>
              </a:rPr>
              <a:pPr fontAlgn="base">
                <a:spcBef>
                  <a:spcPct val="0"/>
                </a:spcBef>
                <a:spcAft>
                  <a:spcPct val="0"/>
                </a:spcAft>
              </a:pPr>
              <a:t>43</a:t>
            </a:fld>
            <a:endParaRPr lang="es-ES">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Título"/>
          <p:cNvSpPr>
            <a:spLocks noGrp="1"/>
          </p:cNvSpPr>
          <p:nvPr>
            <p:ph type="title"/>
          </p:nvPr>
        </p:nvSpPr>
        <p:spPr>
          <a:xfrm>
            <a:off x="0" y="857250"/>
            <a:ext cx="8858250" cy="714375"/>
          </a:xfrm>
        </p:spPr>
        <p:txBody>
          <a:bodyPr/>
          <a:lstStyle/>
          <a:p>
            <a:pPr algn="ctr"/>
            <a:r>
              <a:rPr lang="es-AR" sz="2400" b="1" smtClean="0">
                <a:solidFill>
                  <a:schemeClr val="tx1"/>
                </a:solidFill>
                <a:latin typeface="Arial" charset="0"/>
                <a:cs typeface="Arial" charset="0"/>
              </a:rPr>
              <a:t>IMPUESTO CEDULAR A LA TRANSFERENCIA DE INMUEBLES. </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VIGENCIA</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857375"/>
            <a:ext cx="8229600" cy="4500563"/>
          </a:xfrm>
        </p:spPr>
        <p:txBody>
          <a:bodyPr rtlCol="0">
            <a:normAutofit fontScale="70000" lnSpcReduction="20000"/>
          </a:bodyPr>
          <a:lstStyle/>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La reforma resulta de aplicación en tanto el enajenante o cedente hubiera adquirido el bien a partir del 1º de enero de 2018 (en los términos que indique la reglamentación) o en el caso de bienes recibidos por herencia, legado o donación, cuando el causante o donante lo hubiera adquirido con posterioridad a esa fecha.</a:t>
            </a:r>
            <a:endParaRPr lang="es-AR" sz="22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Consecuencia: hasta tanto se ”agoten” los inmuebles adquiridos antes del 1º de enero de 2018, convivirán los dos leyes, debiendo analizarse en cada caso, cuál es la norma aplicable.</a:t>
            </a:r>
            <a:endParaRPr lang="es-AR" sz="2200" dirty="0" smtClean="0">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r>
              <a:rPr lang="es-ES_tradnl" sz="2200" b="1" u="sng" dirty="0" smtClean="0">
                <a:latin typeface="Arial" panose="020B0604020202020204" pitchFamily="34" charset="0"/>
                <a:cs typeface="Arial" panose="020B0604020202020204" pitchFamily="34" charset="0"/>
              </a:rPr>
              <a:t>Cuándo se considera configurada la adquisición: cuando a partir del 1 de enero de 2018:</a:t>
            </a:r>
          </a:p>
          <a:p>
            <a:pPr marL="914400" lvl="1" indent="-457200" algn="just" fontAlgn="auto">
              <a:spcAft>
                <a:spcPts val="0"/>
              </a:spcAft>
              <a:buFont typeface="Arial" pitchFamily="34" charset="0"/>
              <a:buAutoNum type="alphaLcParenR"/>
              <a:defRPr/>
            </a:pPr>
            <a:r>
              <a:rPr lang="es-ES_tradnl" sz="2200" dirty="0" smtClean="0">
                <a:latin typeface="Arial" panose="020B0604020202020204" pitchFamily="34" charset="0"/>
                <a:cs typeface="Arial" panose="020B0604020202020204" pitchFamily="34" charset="0"/>
              </a:rPr>
              <a:t>Se hubiere otorgado la escritura traslativa de dominio;</a:t>
            </a:r>
          </a:p>
          <a:p>
            <a:pPr marL="914400" lvl="1" indent="-457200" algn="just" fontAlgn="auto">
              <a:spcAft>
                <a:spcPts val="0"/>
              </a:spcAft>
              <a:buFont typeface="Arial" pitchFamily="34" charset="0"/>
              <a:buAutoNum type="alphaLcParenR"/>
              <a:defRPr/>
            </a:pPr>
            <a:r>
              <a:rPr lang="es-ES_tradnl" sz="2200" dirty="0" smtClean="0">
                <a:latin typeface="Arial" panose="020B0604020202020204" pitchFamily="34" charset="0"/>
                <a:cs typeface="Arial" panose="020B0604020202020204" pitchFamily="34" charset="0"/>
              </a:rPr>
              <a:t>Se suscribiere boleto de compraventa u otro compromiso similar, siempre que se obtuviese la posesión;</a:t>
            </a:r>
          </a:p>
          <a:p>
            <a:pPr marL="914400" lvl="1" indent="-457200" algn="just" fontAlgn="auto">
              <a:spcAft>
                <a:spcPts val="0"/>
              </a:spcAft>
              <a:buFont typeface="Arial" pitchFamily="34" charset="0"/>
              <a:buAutoNum type="alphaLcParenR"/>
              <a:defRPr/>
            </a:pPr>
            <a:r>
              <a:rPr lang="es-ES_tradnl" sz="2200" dirty="0" smtClean="0">
                <a:latin typeface="Arial" panose="020B0604020202020204" pitchFamily="34" charset="0"/>
                <a:cs typeface="Arial" panose="020B0604020202020204" pitchFamily="34" charset="0"/>
              </a:rPr>
              <a:t>Se obtuviese la posesión, aun cuando el boleto de compraventa u otro compromiso similar se hubiese celebrado con anterioridad.</a:t>
            </a:r>
          </a:p>
          <a:p>
            <a:pPr marL="914400" lvl="1" indent="-457200" algn="just" fontAlgn="auto">
              <a:spcAft>
                <a:spcPts val="0"/>
              </a:spcAft>
              <a:buFont typeface="Arial" pitchFamily="34" charset="0"/>
              <a:buAutoNum type="alphaLcParenR"/>
              <a:defRPr/>
            </a:pPr>
            <a:r>
              <a:rPr lang="es-ES_tradnl" sz="2200" dirty="0" smtClean="0">
                <a:latin typeface="Arial" panose="020B0604020202020204" pitchFamily="34" charset="0"/>
                <a:cs typeface="Arial" panose="020B0604020202020204" pitchFamily="34" charset="0"/>
              </a:rPr>
              <a:t>Se hubiese suscripto o adquirido el boleto de compraventa u otro compromiso similar </a:t>
            </a:r>
            <a:r>
              <a:rPr lang="mr-IN" sz="2200" dirty="0" smtClean="0">
                <a:latin typeface="Arial" panose="020B0604020202020204" pitchFamily="34" charset="0"/>
              </a:rPr>
              <a:t>–</a:t>
            </a:r>
            <a:r>
              <a:rPr lang="es-ES_tradnl" sz="2200" dirty="0" smtClean="0">
                <a:latin typeface="Arial" panose="020B0604020202020204" pitchFamily="34" charset="0"/>
                <a:cs typeface="Arial" panose="020B0604020202020204" pitchFamily="34" charset="0"/>
              </a:rPr>
              <a:t> sin que se tuviera la posesión- o de otro modo se hubiesen adquirido derechos sobre inmuebles, o</a:t>
            </a:r>
          </a:p>
          <a:p>
            <a:pPr marL="914400" lvl="1" indent="-457200" algn="just" fontAlgn="auto">
              <a:spcAft>
                <a:spcPts val="0"/>
              </a:spcAft>
              <a:buFont typeface="Arial" pitchFamily="34" charset="0"/>
              <a:buAutoNum type="alphaLcParenR"/>
              <a:defRPr/>
            </a:pPr>
            <a:r>
              <a:rPr lang="es-ES_tradnl" sz="2200" dirty="0" smtClean="0">
                <a:latin typeface="Arial" panose="020B0604020202020204" pitchFamily="34" charset="0"/>
                <a:cs typeface="Arial" panose="020B0604020202020204" pitchFamily="34" charset="0"/>
              </a:rPr>
              <a:t>En caso de bienes o derechos sobre inmuebles recibidos por herencia, legado o donación, se hubiese verificado alguno de los supuestos anteriores respecto del causante o donante (en caso de sucesivas herencias, legados o donaciones, interesa la del primer causante o donante).</a:t>
            </a:r>
          </a:p>
          <a:p>
            <a:pPr fontAlgn="auto">
              <a:spcAft>
                <a:spcPts val="0"/>
              </a:spcAft>
              <a:buFont typeface="Arial" pitchFamily="34" charset="0"/>
              <a:buChar char="•"/>
              <a:defRPr/>
            </a:pPr>
            <a:endParaRPr lang="es-AR" dirty="0"/>
          </a:p>
        </p:txBody>
      </p:sp>
      <p:sp>
        <p:nvSpPr>
          <p:cNvPr id="5837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1591AB4-4E5E-4028-8805-5A46D77FF978}" type="slidenum">
              <a:rPr lang="es-ES">
                <a:cs typeface="Arial" charset="0"/>
              </a:rPr>
              <a:pPr fontAlgn="base">
                <a:spcBef>
                  <a:spcPct val="0"/>
                </a:spcBef>
                <a:spcAft>
                  <a:spcPct val="0"/>
                </a:spcAft>
              </a:pPr>
              <a:t>44</a:t>
            </a:fld>
            <a:endParaRPr lang="es-ES">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Título"/>
          <p:cNvSpPr>
            <a:spLocks noGrp="1"/>
          </p:cNvSpPr>
          <p:nvPr>
            <p:ph type="title"/>
          </p:nvPr>
        </p:nvSpPr>
        <p:spPr>
          <a:xfrm>
            <a:off x="0" y="785813"/>
            <a:ext cx="8858250" cy="785812"/>
          </a:xfrm>
        </p:spPr>
        <p:txBody>
          <a:bodyPr/>
          <a:lstStyle/>
          <a:p>
            <a:pPr algn="ctr"/>
            <a:r>
              <a:rPr lang="es-AR" sz="2400" b="1" smtClean="0">
                <a:solidFill>
                  <a:schemeClr val="tx1"/>
                </a:solidFill>
                <a:latin typeface="Arial" charset="0"/>
                <a:cs typeface="Arial" charset="0"/>
              </a:rPr>
              <a:t>IMPUESTO CEDULAR A LA TRANSFERENCIA DE INMUEBLES. </a:t>
            </a:r>
            <a:br>
              <a:rPr lang="es-AR" sz="2400" b="1" smtClean="0">
                <a:solidFill>
                  <a:schemeClr val="tx1"/>
                </a:solidFill>
                <a:latin typeface="Arial" charset="0"/>
                <a:cs typeface="Arial" charset="0"/>
              </a:rPr>
            </a:br>
            <a:r>
              <a:rPr lang="es-AR" sz="2400" b="1" smtClean="0">
                <a:solidFill>
                  <a:schemeClr val="tx1"/>
                </a:solidFill>
                <a:latin typeface="Arial" charset="0"/>
                <a:cs typeface="Arial" charset="0"/>
              </a:rPr>
              <a:t>VIGENCIA</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857375"/>
            <a:ext cx="8229600" cy="4643438"/>
          </a:xfrm>
        </p:spPr>
        <p:txBody>
          <a:bodyPr rtlCol="0">
            <a:normAutofit lnSpcReduction="10000"/>
          </a:bodyPr>
          <a:lstStyle/>
          <a:p>
            <a:pPr marL="0" indent="0" algn="just" fontAlgn="auto">
              <a:spcAft>
                <a:spcPts val="0"/>
              </a:spcAft>
              <a:buFont typeface="Arial" pitchFamily="34" charset="0"/>
              <a:buNone/>
              <a:defRPr/>
            </a:pPr>
            <a:r>
              <a:rPr lang="es-ES_tradnl" sz="2000" b="1" i="1" u="sng" dirty="0" smtClean="0">
                <a:solidFill>
                  <a:schemeClr val="accent1">
                    <a:lumMod val="50000"/>
                  </a:schemeClr>
                </a:solidFill>
                <a:latin typeface="Arial" panose="020B0604020202020204" pitchFamily="34" charset="0"/>
                <a:cs typeface="Arial" panose="020B0604020202020204" pitchFamily="34" charset="0"/>
              </a:rPr>
              <a:t>Obras en construcción sobre inmueble propio al 1 de enero de 2018:</a:t>
            </a:r>
            <a:r>
              <a:rPr lang="es-ES_tradnl" sz="2000" dirty="0" smtClean="0">
                <a:latin typeface="Arial" panose="020B0604020202020204" pitchFamily="34" charset="0"/>
                <a:cs typeface="Arial" panose="020B0604020202020204" pitchFamily="34" charset="0"/>
              </a:rPr>
              <a:t> si se enajena el inmueble (terminado o no) </a:t>
            </a:r>
            <a:r>
              <a:rPr lang="es-ES_tradnl" sz="2000" b="1" dirty="0" smtClean="0">
                <a:solidFill>
                  <a:srgbClr val="FF0000"/>
                </a:solidFill>
                <a:latin typeface="Arial" panose="020B0604020202020204" pitchFamily="34" charset="0"/>
                <a:cs typeface="Arial" panose="020B0604020202020204" pitchFamily="34" charset="0"/>
              </a:rPr>
              <a:t>queda alcanzado por Impuesto a la Transferencia de Inmuebles.</a:t>
            </a:r>
          </a:p>
          <a:p>
            <a:pPr marL="0" indent="0" algn="just" fontAlgn="auto">
              <a:spcAft>
                <a:spcPts val="0"/>
              </a:spcAft>
              <a:buFont typeface="Arial" pitchFamily="34" charset="0"/>
              <a:buNone/>
              <a:defRPr/>
            </a:pPr>
            <a:endParaRPr lang="es-ES_tradnl" sz="2000" b="1" dirty="0" smtClean="0">
              <a:solidFill>
                <a:srgbClr val="FF0000"/>
              </a:solidFill>
              <a:latin typeface="Arial" panose="020B0604020202020204" pitchFamily="34" charset="0"/>
              <a:cs typeface="Arial" panose="020B0604020202020204" pitchFamily="34" charset="0"/>
            </a:endParaRPr>
          </a:p>
          <a:p>
            <a:pPr marL="0" indent="0" algn="just" fontAlgn="auto">
              <a:spcAft>
                <a:spcPts val="0"/>
              </a:spcAft>
              <a:buFont typeface="Arial" pitchFamily="34" charset="0"/>
              <a:buNone/>
              <a:defRPr/>
            </a:pPr>
            <a:r>
              <a:rPr lang="es-ES_tradnl" sz="2000" b="1" dirty="0" smtClean="0">
                <a:solidFill>
                  <a:srgbClr val="FF0000"/>
                </a:solidFill>
                <a:latin typeface="Arial" panose="020B0604020202020204" pitchFamily="34" charset="0"/>
                <a:cs typeface="Arial" panose="020B0604020202020204" pitchFamily="34" charset="0"/>
              </a:rPr>
              <a:t>ÍDEM: </a:t>
            </a:r>
            <a:r>
              <a:rPr lang="es-ES_tradnl" sz="2000" b="1" dirty="0" smtClean="0">
                <a:solidFill>
                  <a:schemeClr val="accent1">
                    <a:lumMod val="50000"/>
                  </a:schemeClr>
                </a:solidFill>
                <a:latin typeface="Arial" panose="020B0604020202020204" pitchFamily="34" charset="0"/>
                <a:cs typeface="Arial" panose="020B0604020202020204" pitchFamily="34" charset="0"/>
              </a:rPr>
              <a:t>Enajenación de un inmueble respecto del cual, al 31 de diciembre de 2017:</a:t>
            </a:r>
          </a:p>
          <a:p>
            <a:pPr marL="914400" lvl="1" indent="-457200" algn="just" fontAlgn="auto">
              <a:spcAft>
                <a:spcPts val="0"/>
              </a:spcAft>
              <a:buFont typeface="Arial" pitchFamily="34" charset="0"/>
              <a:buAutoNum type="alphaLcParenR"/>
              <a:defRPr/>
            </a:pPr>
            <a:r>
              <a:rPr lang="es-ES_tradnl" sz="2000" b="1" i="1" dirty="0" smtClean="0">
                <a:solidFill>
                  <a:schemeClr val="accent1">
                    <a:lumMod val="50000"/>
                  </a:schemeClr>
                </a:solidFill>
                <a:latin typeface="Arial" panose="020B0604020202020204" pitchFamily="34" charset="0"/>
                <a:cs typeface="Arial" panose="020B0604020202020204" pitchFamily="34" charset="0"/>
              </a:rPr>
              <a:t>Se hubiera suscripto boleto de compraventa o similar (MÁS)</a:t>
            </a:r>
          </a:p>
          <a:p>
            <a:pPr marL="914400" lvl="1" indent="-457200" algn="just" fontAlgn="auto">
              <a:spcAft>
                <a:spcPts val="0"/>
              </a:spcAft>
              <a:buFont typeface="Arial" pitchFamily="34" charset="0"/>
              <a:buAutoNum type="alphaLcParenR"/>
              <a:defRPr/>
            </a:pPr>
            <a:r>
              <a:rPr lang="es-ES_tradnl" sz="2000" b="1" i="1" dirty="0" smtClean="0">
                <a:solidFill>
                  <a:schemeClr val="accent1">
                    <a:lumMod val="50000"/>
                  </a:schemeClr>
                </a:solidFill>
                <a:latin typeface="Arial" panose="020B0604020202020204" pitchFamily="34" charset="0"/>
                <a:cs typeface="Arial" panose="020B0604020202020204" pitchFamily="34" charset="0"/>
              </a:rPr>
              <a:t>Se hubiera pagado a esa fecha, como mínimo, el 75% del precio (MÁS)</a:t>
            </a:r>
          </a:p>
          <a:p>
            <a:pPr marL="914400" lvl="1" indent="-457200" algn="just" fontAlgn="auto">
              <a:spcAft>
                <a:spcPts val="0"/>
              </a:spcAft>
              <a:buFont typeface="Arial" pitchFamily="34" charset="0"/>
              <a:buAutoNum type="alphaLcParenR"/>
              <a:defRPr/>
            </a:pPr>
            <a:r>
              <a:rPr lang="es-ES_tradnl" sz="2000" b="1" i="1" dirty="0" smtClean="0">
                <a:solidFill>
                  <a:schemeClr val="accent1">
                    <a:lumMod val="50000"/>
                  </a:schemeClr>
                </a:solidFill>
                <a:latin typeface="Arial" panose="020B0604020202020204" pitchFamily="34" charset="0"/>
                <a:cs typeface="Arial" panose="020B0604020202020204" pitchFamily="34" charset="0"/>
              </a:rPr>
              <a:t>Aun cuando se hubieran verificado alguno de los supuestos anteriormente contemplados (es decir, que los supuestos de adquisición se han producido a partir del 1 de enero de 2018)</a:t>
            </a:r>
          </a:p>
          <a:p>
            <a:pPr fontAlgn="auto">
              <a:spcAft>
                <a:spcPts val="0"/>
              </a:spcAft>
              <a:buFont typeface="Arial" pitchFamily="34" charset="0"/>
              <a:buChar char="•"/>
              <a:defRPr/>
            </a:pPr>
            <a:endParaRPr lang="es-AR" dirty="0"/>
          </a:p>
        </p:txBody>
      </p:sp>
      <p:sp>
        <p:nvSpPr>
          <p:cNvPr id="5939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A74F95D-A114-41F6-9589-66EA649D0467}" type="slidenum">
              <a:rPr lang="es-ES">
                <a:cs typeface="Arial" charset="0"/>
              </a:rPr>
              <a:pPr fontAlgn="base">
                <a:spcBef>
                  <a:spcPct val="0"/>
                </a:spcBef>
                <a:spcAft>
                  <a:spcPct val="0"/>
                </a:spcAft>
              </a:pPr>
              <a:t>45</a:t>
            </a:fld>
            <a:endParaRPr lang="es-ES">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Título"/>
          <p:cNvSpPr>
            <a:spLocks noGrp="1"/>
          </p:cNvSpPr>
          <p:nvPr>
            <p:ph type="title"/>
          </p:nvPr>
        </p:nvSpPr>
        <p:spPr>
          <a:xfrm>
            <a:off x="0" y="714375"/>
            <a:ext cx="8858250" cy="857250"/>
          </a:xfrm>
        </p:spPr>
        <p:txBody>
          <a:bodyPr/>
          <a:lstStyle/>
          <a:p>
            <a:pPr algn="ctr"/>
            <a:r>
              <a:rPr lang="es-AR" sz="2400" b="1" smtClean="0">
                <a:solidFill>
                  <a:schemeClr val="tx1"/>
                </a:solidFill>
                <a:latin typeface="Arial" charset="0"/>
                <a:cs typeface="Arial" charset="0"/>
              </a:rPr>
              <a:t>IMPUESTO CEDULAR A LA TRANSFERENCIA DE INMUEBLES.</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600200"/>
            <a:ext cx="8229600" cy="4900613"/>
          </a:xfrm>
        </p:spPr>
        <p:txBody>
          <a:bodyPr rtlCol="0">
            <a:normAutofit fontScale="85000" lnSpcReduction="20000"/>
          </a:bodyPr>
          <a:lstStyle/>
          <a:p>
            <a:pPr fontAlgn="auto">
              <a:spcAft>
                <a:spcPts val="0"/>
              </a:spcAft>
              <a:buFont typeface="Arial" pitchFamily="34" charset="0"/>
              <a:buChar char="•"/>
              <a:defRPr/>
            </a:pPr>
            <a:r>
              <a:rPr lang="es-ES_tradnl" sz="2200" b="1" u="sng" dirty="0" smtClean="0">
                <a:solidFill>
                  <a:srgbClr val="FF0000"/>
                </a:solidFill>
                <a:latin typeface="Arial" panose="020B0604020202020204" pitchFamily="34" charset="0"/>
                <a:cs typeface="Arial" panose="020B0604020202020204" pitchFamily="34" charset="0"/>
              </a:rPr>
              <a:t>Transferencias de derechos sobre inmuebles ubicados en la República Argentina:</a:t>
            </a:r>
          </a:p>
          <a:p>
            <a:pPr lvl="1" fontAlgn="auto">
              <a:spcAft>
                <a:spcPts val="0"/>
              </a:spcAft>
              <a:buFont typeface="Wingdings" charset="2"/>
              <a:buChar char="Ø"/>
              <a:defRPr/>
            </a:pPr>
            <a:r>
              <a:rPr lang="es-ES_tradnl" sz="2200" dirty="0" smtClean="0">
                <a:latin typeface="Arial" panose="020B0604020202020204" pitchFamily="34" charset="0"/>
                <a:cs typeface="Arial" panose="020B0604020202020204" pitchFamily="34" charset="0"/>
              </a:rPr>
              <a:t>Son considerados de </a:t>
            </a:r>
            <a:r>
              <a:rPr lang="es-ES_tradnl" sz="2200" b="1" dirty="0" smtClean="0">
                <a:solidFill>
                  <a:schemeClr val="accent1">
                    <a:lumMod val="50000"/>
                  </a:schemeClr>
                </a:solidFill>
                <a:latin typeface="Arial" panose="020B0604020202020204" pitchFamily="34" charset="0"/>
                <a:cs typeface="Arial" panose="020B0604020202020204" pitchFamily="34" charset="0"/>
              </a:rPr>
              <a:t>FUENTE ARGENTINA</a:t>
            </a:r>
          </a:p>
          <a:p>
            <a:pPr lvl="1" fontAlgn="auto">
              <a:spcAft>
                <a:spcPts val="0"/>
              </a:spcAft>
              <a:buFont typeface="Wingdings" charset="2"/>
              <a:buChar char="Ø"/>
              <a:defRPr/>
            </a:pPr>
            <a:endParaRPr lang="es-ES_tradnl" sz="2200" dirty="0" smtClean="0">
              <a:latin typeface="Arial" panose="020B0604020202020204" pitchFamily="34" charset="0"/>
              <a:cs typeface="Arial" panose="020B0604020202020204" pitchFamily="34" charset="0"/>
            </a:endParaRPr>
          </a:p>
          <a:p>
            <a:pPr fontAlgn="auto">
              <a:spcAft>
                <a:spcPts val="0"/>
              </a:spcAft>
              <a:defRPr/>
            </a:pPr>
            <a:r>
              <a:rPr lang="es-ES_tradnl" sz="2200" b="1" u="sng" dirty="0" smtClean="0">
                <a:solidFill>
                  <a:srgbClr val="FF0000"/>
                </a:solidFill>
                <a:latin typeface="Arial" panose="020B0604020202020204" pitchFamily="34" charset="0"/>
                <a:cs typeface="Arial" panose="020B0604020202020204" pitchFamily="34" charset="0"/>
              </a:rPr>
              <a:t>Casos en que no puede determinarse el valor de adquisición:</a:t>
            </a:r>
          </a:p>
          <a:p>
            <a:pPr lvl="1"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Se considerará el valor de plaza del bien a la </a:t>
            </a:r>
            <a:r>
              <a:rPr lang="es-ES_tradnl" sz="2200" i="1" dirty="0" smtClean="0">
                <a:latin typeface="Arial" panose="020B0604020202020204" pitchFamily="34" charset="0"/>
                <a:cs typeface="Arial" panose="020B0604020202020204" pitchFamily="34" charset="0"/>
              </a:rPr>
              <a:t>fecha de incorporación al patrimonio del enajenante, cedente, causante o donante.</a:t>
            </a:r>
          </a:p>
          <a:p>
            <a:pPr lvl="1"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Debe surgir de una constancia emitida y suscripta por:</a:t>
            </a:r>
          </a:p>
          <a:p>
            <a:pPr lvl="2"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Un corredor público inmobiliario matriculado o</a:t>
            </a:r>
          </a:p>
          <a:p>
            <a:pPr lvl="2"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Por otro profesional matriculado cuyo título habilitante le permita la emisión de esas constancias, o</a:t>
            </a:r>
          </a:p>
          <a:p>
            <a:pPr lvl="2"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Entidad bancaria perteneciente al Estado Nacional, Provincial o CABA</a:t>
            </a:r>
          </a:p>
          <a:p>
            <a:pPr lvl="1" algn="just" fontAlgn="auto">
              <a:spcAft>
                <a:spcPts val="0"/>
              </a:spcAft>
              <a:buFont typeface="Arial" pitchFamily="34" charset="0"/>
              <a:buChar char="–"/>
              <a:defRPr/>
            </a:pPr>
            <a:r>
              <a:rPr lang="es-ES_tradnl" sz="2200" dirty="0" smtClean="0">
                <a:latin typeface="Arial" panose="020B0604020202020204" pitchFamily="34" charset="0"/>
                <a:cs typeface="Arial" panose="020B0604020202020204" pitchFamily="34" charset="0"/>
              </a:rPr>
              <a:t>Inmuebles ubicados en el exterior </a:t>
            </a:r>
            <a:r>
              <a:rPr lang="es-ES_tradnl" sz="2200" dirty="0" smtClean="0">
                <a:latin typeface="Arial" panose="020B0604020202020204" pitchFamily="34" charset="0"/>
                <a:cs typeface="Arial" panose="020B0604020202020204" pitchFamily="34" charset="0"/>
                <a:sym typeface="Wingdings"/>
              </a:rPr>
              <a:t> dos constancias emitidas por corredor inmobiliario o por entidad aseguradora o bancaria del país respectivo. Se debe tomar el menor.</a:t>
            </a:r>
            <a:endParaRPr lang="es-ES_tradnl" sz="22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a:p>
        </p:txBody>
      </p:sp>
      <p:sp>
        <p:nvSpPr>
          <p:cNvPr id="6041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43D0E96-5D91-405B-99FF-9CA85F3F014F}" type="slidenum">
              <a:rPr lang="es-ES">
                <a:cs typeface="Arial" charset="0"/>
              </a:rPr>
              <a:pPr fontAlgn="base">
                <a:spcBef>
                  <a:spcPct val="0"/>
                </a:spcBef>
                <a:spcAft>
                  <a:spcPct val="0"/>
                </a:spcAft>
              </a:pPr>
              <a:t>46</a:t>
            </a:fld>
            <a:endParaRPr lang="es-ES">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Título"/>
          <p:cNvSpPr>
            <a:spLocks noGrp="1"/>
          </p:cNvSpPr>
          <p:nvPr>
            <p:ph type="title"/>
          </p:nvPr>
        </p:nvSpPr>
        <p:spPr>
          <a:xfrm>
            <a:off x="0" y="642938"/>
            <a:ext cx="8858250" cy="857250"/>
          </a:xfrm>
        </p:spPr>
        <p:txBody>
          <a:bodyPr/>
          <a:lstStyle/>
          <a:p>
            <a:pPr algn="ctr"/>
            <a:r>
              <a:rPr lang="es-AR" sz="2400" b="1" smtClean="0">
                <a:solidFill>
                  <a:schemeClr val="tx1"/>
                </a:solidFill>
                <a:latin typeface="Arial" charset="0"/>
                <a:cs typeface="Arial" charset="0"/>
              </a:rPr>
              <a:t>TRANSFERENCIA DE DERECHOS SOBRE INMUEBLES EFECTUADAS POR PERSONAS HUMANAS.</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600200"/>
            <a:ext cx="8229600" cy="4900613"/>
          </a:xfrm>
        </p:spPr>
        <p:txBody>
          <a:bodyPr rtlCol="0">
            <a:normAutofit fontScale="92500" lnSpcReduction="10000"/>
          </a:bodyPr>
          <a:lstStyle/>
          <a:p>
            <a:pPr fontAlgn="auto">
              <a:spcAft>
                <a:spcPts val="0"/>
              </a:spcAft>
              <a:buFont typeface="Arial" pitchFamily="34" charset="0"/>
              <a:buChar char="•"/>
              <a:defRPr/>
            </a:pPr>
            <a:r>
              <a:rPr lang="es-ES_tradnl" sz="2400" dirty="0" smtClean="0">
                <a:solidFill>
                  <a:schemeClr val="accent1">
                    <a:lumMod val="50000"/>
                  </a:schemeClr>
                </a:solidFill>
                <a:latin typeface="Arial" panose="020B0604020202020204" pitchFamily="34" charset="0"/>
                <a:cs typeface="Arial" panose="020B0604020202020204" pitchFamily="34" charset="0"/>
              </a:rPr>
              <a:t>Hasta la reforma de la Ley 27.430 no estaba gravada ni con el impuesto a las ganancias ni con el impuesto a la transferencia de inmuebles</a:t>
            </a:r>
            <a:r>
              <a:rPr lang="es-ES_tradnl" sz="2400" dirty="0" smtClean="0">
                <a:latin typeface="Arial" panose="020B0604020202020204" pitchFamily="34" charset="0"/>
                <a:cs typeface="Arial" panose="020B0604020202020204" pitchFamily="34" charset="0"/>
              </a:rPr>
              <a:t>.</a:t>
            </a:r>
            <a:endParaRPr lang="es-AR"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_tradnl" sz="2400" b="1" dirty="0" smtClean="0">
                <a:solidFill>
                  <a:srgbClr val="FF0000"/>
                </a:solidFill>
                <a:latin typeface="Arial" panose="020B0604020202020204" pitchFamily="34" charset="0"/>
                <a:cs typeface="Arial" panose="020B0604020202020204" pitchFamily="34" charset="0"/>
              </a:rPr>
              <a:t>Se grava con ganancias para la transferencia de derechos sobre inmuebles adquiridos a partir del 1º de enero de 2018.</a:t>
            </a:r>
            <a:endParaRPr lang="es-AR" sz="2400" b="1" dirty="0" smtClean="0">
              <a:solidFill>
                <a:srgbClr val="FF0000"/>
              </a:solidFill>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s-AR" sz="24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_tradnl" sz="2400" dirty="0" smtClean="0">
                <a:latin typeface="Arial" panose="020B0604020202020204" pitchFamily="34" charset="0"/>
                <a:cs typeface="Arial" panose="020B0604020202020204" pitchFamily="34" charset="0"/>
              </a:rPr>
              <a:t>Debemos distinguir:</a:t>
            </a:r>
            <a:endParaRPr lang="es-AR" sz="24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ES_tradnl" sz="2000" b="1" dirty="0" smtClean="0">
                <a:solidFill>
                  <a:schemeClr val="accent6">
                    <a:lumMod val="50000"/>
                  </a:schemeClr>
                </a:solidFill>
                <a:latin typeface="Arial" panose="020B0604020202020204" pitchFamily="34" charset="0"/>
                <a:cs typeface="Arial" panose="020B0604020202020204" pitchFamily="34" charset="0"/>
              </a:rPr>
              <a:t>Lo producido por la “constitución”</a:t>
            </a:r>
            <a:r>
              <a:rPr lang="es-ES_tradnl" sz="2000" dirty="0" smtClean="0">
                <a:latin typeface="Arial" panose="020B0604020202020204" pitchFamily="34" charset="0"/>
                <a:cs typeface="Arial" panose="020B0604020202020204" pitchFamily="34" charset="0"/>
              </a:rPr>
              <a:t> de derechos reales de usufructo, uso, habitación, anticresis, </a:t>
            </a:r>
            <a:r>
              <a:rPr lang="es-ES_tradnl" sz="2000" i="1" dirty="0" smtClean="0">
                <a:latin typeface="Arial" panose="020B0604020202020204" pitchFamily="34" charset="0"/>
                <a:cs typeface="Arial" panose="020B0604020202020204" pitchFamily="34" charset="0"/>
              </a:rPr>
              <a:t>superficie y otros derechos reales: </a:t>
            </a:r>
            <a:r>
              <a:rPr lang="es-ES_tradnl" sz="2000" b="1" dirty="0" smtClean="0">
                <a:solidFill>
                  <a:schemeClr val="accent6">
                    <a:lumMod val="50000"/>
                  </a:schemeClr>
                </a:solidFill>
                <a:latin typeface="Arial" panose="020B0604020202020204" pitchFamily="34" charset="0"/>
                <a:cs typeface="Arial" panose="020B0604020202020204" pitchFamily="34" charset="0"/>
              </a:rPr>
              <a:t>Renta de primera categoría.</a:t>
            </a:r>
            <a:endParaRPr lang="es-AR" sz="2000" b="1" dirty="0" smtClean="0">
              <a:solidFill>
                <a:schemeClr val="accent6">
                  <a:lumMod val="50000"/>
                </a:schemeClr>
              </a:solidFill>
              <a:latin typeface="Arial" panose="020B0604020202020204" pitchFamily="34" charset="0"/>
              <a:cs typeface="Arial" panose="020B0604020202020204" pitchFamily="34" charset="0"/>
            </a:endParaRPr>
          </a:p>
          <a:p>
            <a:pPr marL="457200" lvl="1" indent="0" fontAlgn="auto">
              <a:spcAft>
                <a:spcPts val="0"/>
              </a:spcAft>
              <a:buFont typeface="Arial" pitchFamily="34" charset="0"/>
              <a:buNone/>
              <a:defRPr/>
            </a:pPr>
            <a:r>
              <a:rPr lang="es-AR" sz="2000" dirty="0" smtClean="0">
                <a:latin typeface="Arial" panose="020B0604020202020204" pitchFamily="34" charset="0"/>
                <a:cs typeface="Arial" panose="020B0604020202020204" pitchFamily="34" charset="0"/>
              </a:rPr>
              <a:t> </a:t>
            </a:r>
          </a:p>
          <a:p>
            <a:pPr lvl="1"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El resultado por la </a:t>
            </a:r>
            <a:r>
              <a:rPr lang="es-ES_tradnl" sz="2000" b="1" dirty="0" smtClean="0">
                <a:solidFill>
                  <a:schemeClr val="accent6">
                    <a:lumMod val="50000"/>
                  </a:schemeClr>
                </a:solidFill>
                <a:latin typeface="Arial" panose="020B0604020202020204" pitchFamily="34" charset="0"/>
                <a:cs typeface="Arial" panose="020B0604020202020204" pitchFamily="34" charset="0"/>
              </a:rPr>
              <a:t>“transferencia” de esos derechos reales</a:t>
            </a:r>
            <a:r>
              <a:rPr lang="es-ES_tradnl" sz="2000" dirty="0" smtClean="0">
                <a:latin typeface="Arial" panose="020B0604020202020204" pitchFamily="34" charset="0"/>
                <a:cs typeface="Arial" panose="020B0604020202020204" pitchFamily="34" charset="0"/>
              </a:rPr>
              <a:t>: </a:t>
            </a:r>
            <a:r>
              <a:rPr lang="es-ES_tradnl" sz="2000" b="1" dirty="0" smtClean="0">
                <a:solidFill>
                  <a:schemeClr val="accent6">
                    <a:lumMod val="50000"/>
                  </a:schemeClr>
                </a:solidFill>
                <a:latin typeface="Arial" panose="020B0604020202020204" pitchFamily="34" charset="0"/>
                <a:cs typeface="Arial" panose="020B0604020202020204" pitchFamily="34" charset="0"/>
              </a:rPr>
              <a:t>ganancia cedular de la segunda categoría.</a:t>
            </a:r>
            <a:endParaRPr lang="es-AR" sz="2000" b="1" dirty="0" smtClean="0">
              <a:solidFill>
                <a:schemeClr val="accent6">
                  <a:lumMod val="50000"/>
                </a:schemeClr>
              </a:solidFill>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a:p>
        </p:txBody>
      </p:sp>
      <p:sp>
        <p:nvSpPr>
          <p:cNvPr id="6144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60B98C2-C55D-48F7-A567-E73B45E51CDC}" type="slidenum">
              <a:rPr lang="es-ES">
                <a:cs typeface="Arial" charset="0"/>
              </a:rPr>
              <a:pPr fontAlgn="base">
                <a:spcBef>
                  <a:spcPct val="0"/>
                </a:spcBef>
                <a:spcAft>
                  <a:spcPct val="0"/>
                </a:spcAft>
              </a:pPr>
              <a:t>47</a:t>
            </a:fld>
            <a:endParaRPr lang="es-ES">
              <a:cs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Título"/>
          <p:cNvSpPr>
            <a:spLocks noGrp="1"/>
          </p:cNvSpPr>
          <p:nvPr>
            <p:ph type="title"/>
          </p:nvPr>
        </p:nvSpPr>
        <p:spPr>
          <a:xfrm>
            <a:off x="0" y="571500"/>
            <a:ext cx="8858250" cy="1428750"/>
          </a:xfrm>
        </p:spPr>
        <p:txBody>
          <a:bodyPr/>
          <a:lstStyle/>
          <a:p>
            <a:pPr algn="ctr"/>
            <a:r>
              <a:rPr lang="es-ES_tradnl" sz="2400" b="1" smtClean="0">
                <a:solidFill>
                  <a:schemeClr val="tx1"/>
                </a:solidFill>
                <a:latin typeface="Arial" charset="0"/>
                <a:cs typeface="Arial" charset="0"/>
              </a:rPr>
              <a:t>ANÁLISIS DEL NUEVO HECHO IMPONIBLE A PARTIR DE LA REFORMA DE LA LEY 27.430. </a:t>
            </a:r>
            <a:r>
              <a:rPr lang="es-ES_tradnl" sz="2400" b="1" smtClean="0">
                <a:solidFill>
                  <a:srgbClr val="00B0F0"/>
                </a:solidFill>
                <a:latin typeface="Arial" charset="0"/>
                <a:cs typeface="Arial" charset="0"/>
              </a:rPr>
              <a:t>INMUEBLES UBICADOS EN EL PAÍS </a:t>
            </a:r>
            <a:endParaRPr lang="es-AR" sz="2400" smtClean="0">
              <a:solidFill>
                <a:srgbClr val="00B0F0"/>
              </a:solidFill>
              <a:latin typeface="Gill Sans MT"/>
            </a:endParaRPr>
          </a:p>
        </p:txBody>
      </p:sp>
      <p:sp>
        <p:nvSpPr>
          <p:cNvPr id="3" name="2 Marcador de contenido"/>
          <p:cNvSpPr>
            <a:spLocks noGrp="1"/>
          </p:cNvSpPr>
          <p:nvPr>
            <p:ph idx="1"/>
          </p:nvPr>
        </p:nvSpPr>
        <p:spPr>
          <a:xfrm>
            <a:off x="457200" y="2071688"/>
            <a:ext cx="8229600" cy="4286250"/>
          </a:xfrm>
        </p:spPr>
        <p:txBody>
          <a:bodyPr rtlCol="0">
            <a:normAutofit fontScale="92500" lnSpcReduction="10000"/>
          </a:bodyPr>
          <a:lstStyle/>
          <a:p>
            <a:pPr fontAlgn="auto">
              <a:spcAft>
                <a:spcPts val="0"/>
              </a:spcAft>
              <a:buFont typeface="Arial" pitchFamily="34" charset="0"/>
              <a:buAutoNum type="arabicPeriod"/>
              <a:defRPr/>
            </a:pPr>
            <a:r>
              <a:rPr lang="es-ES_tradnl" b="1" u="sng" dirty="0" smtClean="0">
                <a:solidFill>
                  <a:srgbClr val="00B0F0"/>
                </a:solidFill>
                <a:latin typeface="Arial" panose="020B0604020202020204" pitchFamily="34" charset="0"/>
                <a:cs typeface="Arial" panose="020B0604020202020204" pitchFamily="34" charset="0"/>
              </a:rPr>
              <a:t>SUJETO EMPRESA RESIDENTE</a:t>
            </a:r>
          </a:p>
          <a:p>
            <a:pPr marL="800100" lvl="1" indent="-342900" fontAlgn="auto">
              <a:spcAft>
                <a:spcPts val="0"/>
              </a:spcAft>
              <a:buFont typeface="Arial" pitchFamily="34" charset="0"/>
              <a:buAutoNum type="arabicPeriod"/>
              <a:defRPr/>
            </a:pPr>
            <a:r>
              <a:rPr lang="es-ES_tradnl" b="1" dirty="0" smtClean="0">
                <a:latin typeface="Arial" panose="020B0604020202020204" pitchFamily="34" charset="0"/>
                <a:cs typeface="Arial" panose="020B0604020202020204" pitchFamily="34" charset="0"/>
              </a:rPr>
              <a:t>Alcanzado por IG.</a:t>
            </a:r>
          </a:p>
          <a:p>
            <a:pPr marL="800100" lvl="1" indent="-342900" fontAlgn="auto">
              <a:spcAft>
                <a:spcPts val="0"/>
              </a:spcAft>
              <a:buFont typeface="Arial" pitchFamily="34" charset="0"/>
              <a:buAutoNum type="arabicPeriod"/>
              <a:defRPr/>
            </a:pPr>
            <a:r>
              <a:rPr lang="es-ES_tradnl" b="1" dirty="0" smtClean="0">
                <a:latin typeface="Arial" panose="020B0604020202020204" pitchFamily="34" charset="0"/>
                <a:cs typeface="Arial" panose="020B0604020202020204" pitchFamily="34" charset="0"/>
              </a:rPr>
              <a:t>Determinación:</a:t>
            </a:r>
          </a:p>
          <a:p>
            <a:pPr lvl="2" fontAlgn="auto">
              <a:spcAft>
                <a:spcPts val="0"/>
              </a:spcAft>
              <a:buFont typeface="Arial" pitchFamily="34" charset="0"/>
              <a:buChar char="•"/>
              <a:defRPr/>
            </a:pPr>
            <a:r>
              <a:rPr lang="es-ES_tradnl" b="1" dirty="0" smtClean="0">
                <a:latin typeface="Arial" panose="020B0604020202020204" pitchFamily="34" charset="0"/>
                <a:cs typeface="Arial" panose="020B0604020202020204" pitchFamily="34" charset="0"/>
              </a:rPr>
              <a:t>Tercera categoría.</a:t>
            </a:r>
          </a:p>
          <a:p>
            <a:pPr lvl="2" algn="just" fontAlgn="auto">
              <a:spcAft>
                <a:spcPts val="0"/>
              </a:spcAft>
              <a:buFont typeface="Arial" pitchFamily="34" charset="0"/>
              <a:buChar char="•"/>
              <a:defRPr/>
            </a:pPr>
            <a:r>
              <a:rPr lang="es-ES_tradnl" b="1" dirty="0" smtClean="0">
                <a:latin typeface="Arial" panose="020B0604020202020204" pitchFamily="34" charset="0"/>
                <a:cs typeface="Arial" panose="020B0604020202020204" pitchFamily="34" charset="0"/>
              </a:rPr>
              <a:t>El costo se actualiza si son bienes de uso adquiridos en ejercicios iniciados a partir del 1/1/2018 o si la inflación es del 100% en 3 ejercicios consecutivos. Si son bienes de cambio no se actualizan.</a:t>
            </a:r>
          </a:p>
          <a:p>
            <a:pPr lvl="1" algn="just" fontAlgn="auto">
              <a:spcAft>
                <a:spcPts val="0"/>
              </a:spcAft>
              <a:buFont typeface="Arial" pitchFamily="34" charset="0"/>
              <a:buChar char="–"/>
              <a:defRPr/>
            </a:pPr>
            <a:r>
              <a:rPr lang="es-ES_tradnl" b="1" dirty="0" smtClean="0">
                <a:latin typeface="Arial" panose="020B0604020202020204" pitchFamily="34" charset="0"/>
                <a:cs typeface="Arial" panose="020B0604020202020204" pitchFamily="34" charset="0"/>
              </a:rPr>
              <a:t>3. Imputación: devengado.</a:t>
            </a:r>
          </a:p>
          <a:p>
            <a:pPr lvl="1" algn="just" fontAlgn="auto">
              <a:spcAft>
                <a:spcPts val="0"/>
              </a:spcAft>
              <a:buFont typeface="Arial" pitchFamily="34" charset="0"/>
              <a:buChar char="–"/>
              <a:defRPr/>
            </a:pPr>
            <a:r>
              <a:rPr lang="es-ES_tradnl" b="1" dirty="0" smtClean="0">
                <a:latin typeface="Arial" panose="020B0604020202020204" pitchFamily="34" charset="0"/>
                <a:cs typeface="Arial" panose="020B0604020202020204" pitchFamily="34" charset="0"/>
              </a:rPr>
              <a:t>4. Quebranto: general</a:t>
            </a:r>
          </a:p>
          <a:p>
            <a:pPr fontAlgn="auto">
              <a:spcAft>
                <a:spcPts val="0"/>
              </a:spcAft>
              <a:buFont typeface="Arial" pitchFamily="34" charset="0"/>
              <a:buChar char="•"/>
              <a:defRPr/>
            </a:pPr>
            <a:endParaRPr lang="es-AR" dirty="0"/>
          </a:p>
        </p:txBody>
      </p:sp>
      <p:sp>
        <p:nvSpPr>
          <p:cNvPr id="6246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6E3E72C-6BF1-496F-9412-BC4A66DC5FCF}" type="slidenum">
              <a:rPr lang="es-ES">
                <a:cs typeface="Arial" charset="0"/>
              </a:rPr>
              <a:pPr fontAlgn="base">
                <a:spcBef>
                  <a:spcPct val="0"/>
                </a:spcBef>
                <a:spcAft>
                  <a:spcPct val="0"/>
                </a:spcAft>
              </a:pPr>
              <a:t>48</a:t>
            </a:fld>
            <a:endParaRPr lang="es-ES">
              <a:cs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Título"/>
          <p:cNvSpPr>
            <a:spLocks noGrp="1"/>
          </p:cNvSpPr>
          <p:nvPr>
            <p:ph type="title"/>
          </p:nvPr>
        </p:nvSpPr>
        <p:spPr>
          <a:xfrm>
            <a:off x="0" y="857250"/>
            <a:ext cx="8858250" cy="1071563"/>
          </a:xfrm>
        </p:spPr>
        <p:txBody>
          <a:bodyPr/>
          <a:lstStyle/>
          <a:p>
            <a:pPr algn="ctr"/>
            <a:r>
              <a:rPr lang="es-ES_tradnl" sz="2400" b="1" smtClean="0">
                <a:solidFill>
                  <a:schemeClr val="tx1"/>
                </a:solidFill>
                <a:latin typeface="Arial" charset="0"/>
                <a:cs typeface="Arial" charset="0"/>
              </a:rPr>
              <a:t>ANÁLISIS DEL NUEVO HECHO IMPONIBLE A PARTIR DE LA REFORMA DE LA LEY 27.430. </a:t>
            </a:r>
            <a:r>
              <a:rPr lang="es-ES_tradnl" sz="2400" b="1" smtClean="0">
                <a:solidFill>
                  <a:srgbClr val="00B0F0"/>
                </a:solidFill>
                <a:latin typeface="Arial" charset="0"/>
                <a:cs typeface="Arial" charset="0"/>
              </a:rPr>
              <a:t>INMUEBLES UBICADOS EN EL PAÍS </a:t>
            </a:r>
            <a:endParaRPr lang="es-AR" sz="2400" smtClean="0">
              <a:latin typeface="Gill Sans MT"/>
            </a:endParaRPr>
          </a:p>
        </p:txBody>
      </p:sp>
      <p:sp>
        <p:nvSpPr>
          <p:cNvPr id="3" name="2 Marcador de contenido"/>
          <p:cNvSpPr>
            <a:spLocks noGrp="1"/>
          </p:cNvSpPr>
          <p:nvPr>
            <p:ph idx="1"/>
          </p:nvPr>
        </p:nvSpPr>
        <p:spPr>
          <a:xfrm>
            <a:off x="457200" y="2143125"/>
            <a:ext cx="8229600" cy="4286250"/>
          </a:xfrm>
        </p:spPr>
        <p:txBody>
          <a:bodyPr rtlCol="0">
            <a:normAutofit lnSpcReduction="10000"/>
          </a:bodyPr>
          <a:lstStyle/>
          <a:p>
            <a:pPr fontAlgn="auto">
              <a:spcAft>
                <a:spcPts val="0"/>
              </a:spcAft>
              <a:buFont typeface="Arial" pitchFamily="34" charset="0"/>
              <a:buChar char="•"/>
              <a:defRPr/>
            </a:pPr>
            <a:r>
              <a:rPr lang="es-ES_tradnl" sz="2000" b="1" u="sng" dirty="0" smtClean="0">
                <a:solidFill>
                  <a:srgbClr val="00B0F0"/>
                </a:solidFill>
                <a:latin typeface="Arial" panose="020B0604020202020204" pitchFamily="34" charset="0"/>
                <a:cs typeface="Arial" panose="020B0604020202020204" pitchFamily="34" charset="0"/>
              </a:rPr>
              <a:t>2. PERSONA HUMANA Y SUCESIÓN INDIVISA RESIDENTE</a:t>
            </a:r>
            <a:endParaRPr lang="es-ES_tradnl" sz="2000" dirty="0" smtClean="0">
              <a:latin typeface="Arial" panose="020B0604020202020204" pitchFamily="34" charset="0"/>
              <a:cs typeface="Arial" panose="020B0604020202020204" pitchFamily="34" charset="0"/>
            </a:endParaRPr>
          </a:p>
          <a:p>
            <a:pPr marL="800100" lvl="1" indent="-342900" fontAlgn="auto">
              <a:spcAft>
                <a:spcPts val="0"/>
              </a:spcAft>
              <a:buFont typeface="Arial" pitchFamily="34" charset="0"/>
              <a:buAutoNum type="alphaUcPeriod"/>
              <a:defRPr/>
            </a:pPr>
            <a:r>
              <a:rPr lang="es-ES_tradnl" sz="1600" b="1" i="1" u="sng" dirty="0" smtClean="0">
                <a:latin typeface="Arial" panose="020B0604020202020204" pitchFamily="34" charset="0"/>
                <a:cs typeface="Arial" panose="020B0604020202020204" pitchFamily="34" charset="0"/>
              </a:rPr>
              <a:t>LOTEOS, CONSTRUCCIÓN Y VENTA BAJO PROPIEDAD HORIZONTAL Y DESARROLLO DE CONJUNTOS INMOBILIARIOS.</a:t>
            </a:r>
          </a:p>
          <a:p>
            <a:pPr marL="1257300" lvl="2" indent="-342900" fontAlgn="auto">
              <a:spcAft>
                <a:spcPts val="0"/>
              </a:spcAft>
              <a:buFont typeface="Arial" pitchFamily="34" charset="0"/>
              <a:buAutoNum type="alphaUcPeriod"/>
              <a:defRPr/>
            </a:pPr>
            <a:r>
              <a:rPr lang="es-ES_tradnl" sz="1600" dirty="0" smtClean="0">
                <a:latin typeface="Arial" panose="020B0604020202020204" pitchFamily="34" charset="0"/>
                <a:cs typeface="Arial" panose="020B0604020202020204" pitchFamily="34" charset="0"/>
              </a:rPr>
              <a:t>Gravado por ganancias. Aplica art. 90 LIG.</a:t>
            </a:r>
          </a:p>
          <a:p>
            <a:pPr marL="1257300" lvl="2" indent="-342900" fontAlgn="auto">
              <a:spcAft>
                <a:spcPts val="0"/>
              </a:spcAft>
              <a:buFont typeface="Arial" pitchFamily="34" charset="0"/>
              <a:buAutoNum type="alphaUcPeriod"/>
              <a:defRPr/>
            </a:pPr>
            <a:r>
              <a:rPr lang="es-ES_tradnl" sz="1600" dirty="0" smtClean="0">
                <a:latin typeface="Arial" panose="020B0604020202020204" pitchFamily="34" charset="0"/>
                <a:cs typeface="Arial" panose="020B0604020202020204" pitchFamily="34" charset="0"/>
              </a:rPr>
              <a:t>Tercera categoría (el costo no se actualiza porque son bienes de cambio).</a:t>
            </a:r>
          </a:p>
          <a:p>
            <a:pPr marL="1257300" lvl="2" indent="-342900" fontAlgn="auto">
              <a:spcAft>
                <a:spcPts val="0"/>
              </a:spcAft>
              <a:buFont typeface="Arial" pitchFamily="34" charset="0"/>
              <a:buAutoNum type="alphaUcPeriod"/>
              <a:defRPr/>
            </a:pPr>
            <a:r>
              <a:rPr lang="es-ES_tradnl" sz="1600" dirty="0" smtClean="0">
                <a:latin typeface="Arial" panose="020B0604020202020204" pitchFamily="34" charset="0"/>
                <a:cs typeface="Arial" panose="020B0604020202020204" pitchFamily="34" charset="0"/>
              </a:rPr>
              <a:t>Devengado.</a:t>
            </a:r>
          </a:p>
          <a:p>
            <a:pPr marL="1257300" lvl="2" indent="-342900" fontAlgn="auto">
              <a:spcAft>
                <a:spcPts val="0"/>
              </a:spcAft>
              <a:buFont typeface="Arial" pitchFamily="34" charset="0"/>
              <a:buAutoNum type="alphaUcPeriod"/>
              <a:defRPr/>
            </a:pPr>
            <a:r>
              <a:rPr lang="es-ES_tradnl" sz="1600" dirty="0" smtClean="0">
                <a:latin typeface="Arial" panose="020B0604020202020204" pitchFamily="34" charset="0"/>
                <a:cs typeface="Arial" panose="020B0604020202020204" pitchFamily="34" charset="0"/>
              </a:rPr>
              <a:t>Quebranto: General.</a:t>
            </a:r>
          </a:p>
          <a:p>
            <a:pPr marL="800100" lvl="1" indent="-342900" fontAlgn="auto">
              <a:spcAft>
                <a:spcPts val="0"/>
              </a:spcAft>
              <a:buFont typeface="Arial" pitchFamily="34" charset="0"/>
              <a:buAutoNum type="alphaUcPeriod"/>
              <a:defRPr/>
            </a:pPr>
            <a:r>
              <a:rPr lang="es-ES_tradnl" sz="1600" b="1" i="1" u="sng" dirty="0" smtClean="0">
                <a:latin typeface="Arial" panose="020B0604020202020204" pitchFamily="34" charset="0"/>
                <a:cs typeface="Arial" panose="020B0604020202020204" pitchFamily="34" charset="0"/>
              </a:rPr>
              <a:t>CASA HABITACIÓN</a:t>
            </a:r>
          </a:p>
          <a:p>
            <a:pPr marL="1257300" lvl="2" indent="-342900" fontAlgn="auto">
              <a:spcAft>
                <a:spcPts val="0"/>
              </a:spcAft>
              <a:buFont typeface="Arial" pitchFamily="34" charset="0"/>
              <a:buAutoNum type="alphaUcPeriod"/>
              <a:defRPr/>
            </a:pPr>
            <a:r>
              <a:rPr lang="es-ES_tradnl" sz="1600" dirty="0" smtClean="0">
                <a:latin typeface="Arial" panose="020B0604020202020204" pitchFamily="34" charset="0"/>
                <a:cs typeface="Arial" panose="020B0604020202020204" pitchFamily="34" charset="0"/>
              </a:rPr>
              <a:t>ADQUIRIDA ANTES DEL 1/01/2018</a:t>
            </a:r>
          </a:p>
          <a:p>
            <a:pPr marL="1714500" lvl="3" indent="-342900" fontAlgn="auto">
              <a:spcAft>
                <a:spcPts val="0"/>
              </a:spcAft>
              <a:buFont typeface="Arial" pitchFamily="34" charset="0"/>
              <a:buAutoNum type="alphaUcPeriod"/>
              <a:defRPr/>
            </a:pPr>
            <a:r>
              <a:rPr lang="es-ES_tradnl" dirty="0" smtClean="0">
                <a:latin typeface="Arial" panose="020B0604020202020204" pitchFamily="34" charset="0"/>
                <a:cs typeface="Arial" panose="020B0604020202020204" pitchFamily="34" charset="0"/>
              </a:rPr>
              <a:t>Impuesto a la transferencia de inmuebles (alícuota 1,5% sobre precio de venta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Devengado - Venta y reemplazo).</a:t>
            </a:r>
          </a:p>
          <a:p>
            <a:pPr marL="1257300" lvl="2" indent="-342900" fontAlgn="auto">
              <a:spcAft>
                <a:spcPts val="0"/>
              </a:spcAft>
              <a:buFont typeface="Arial" pitchFamily="34" charset="0"/>
              <a:buAutoNum type="alphaUcPeriod"/>
              <a:defRPr/>
            </a:pPr>
            <a:r>
              <a:rPr lang="es-ES_tradnl" sz="1600" dirty="0" smtClean="0">
                <a:latin typeface="Arial" panose="020B0604020202020204" pitchFamily="34" charset="0"/>
                <a:cs typeface="Arial" panose="020B0604020202020204" pitchFamily="34" charset="0"/>
              </a:rPr>
              <a:t>DESPUÉS DEL 1/01/2018</a:t>
            </a:r>
          </a:p>
          <a:p>
            <a:pPr marL="1714500" lvl="3" indent="-342900" fontAlgn="auto">
              <a:spcAft>
                <a:spcPts val="0"/>
              </a:spcAft>
              <a:buFont typeface="Arial" pitchFamily="34" charset="0"/>
              <a:buAutoNum type="alphaUcPeriod"/>
              <a:defRPr/>
            </a:pPr>
            <a:r>
              <a:rPr lang="es-ES_tradnl" dirty="0" smtClean="0">
                <a:latin typeface="Arial" panose="020B0604020202020204" pitchFamily="34" charset="0"/>
                <a:cs typeface="Arial" panose="020B0604020202020204" pitchFamily="34" charset="0"/>
              </a:rPr>
              <a:t>Exento</a:t>
            </a:r>
          </a:p>
          <a:p>
            <a:pPr fontAlgn="auto">
              <a:spcAft>
                <a:spcPts val="0"/>
              </a:spcAft>
              <a:buFont typeface="Arial" pitchFamily="34" charset="0"/>
              <a:buChar char="•"/>
              <a:defRPr/>
            </a:pPr>
            <a:endParaRPr lang="es-AR" dirty="0"/>
          </a:p>
        </p:txBody>
      </p:sp>
      <p:sp>
        <p:nvSpPr>
          <p:cNvPr id="6349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4C7C0247-D190-47A7-941B-21B8E8CD30E2}" type="slidenum">
              <a:rPr lang="es-ES">
                <a:cs typeface="Arial" charset="0"/>
              </a:rPr>
              <a:pPr fontAlgn="base">
                <a:spcBef>
                  <a:spcPct val="0"/>
                </a:spcBef>
                <a:spcAft>
                  <a:spcPct val="0"/>
                </a:spcAft>
              </a:pPr>
              <a:t>49</a:t>
            </a:fld>
            <a:endParaRPr lang="es-ES">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p:cNvSpPr>
          <p:nvPr>
            <p:ph type="title"/>
          </p:nvPr>
        </p:nvSpPr>
        <p:spPr>
          <a:xfrm>
            <a:off x="0" y="1857375"/>
            <a:ext cx="8858250" cy="2000250"/>
          </a:xfrm>
          <a:ln>
            <a:solidFill>
              <a:schemeClr val="bg1"/>
            </a:solidFill>
          </a:ln>
        </p:spPr>
        <p:txBody>
          <a:bodyPr/>
          <a:lstStyle/>
          <a:p>
            <a:pPr algn="ctr"/>
            <a:r>
              <a:rPr lang="es-AR" sz="3600" b="1" smtClean="0">
                <a:solidFill>
                  <a:schemeClr val="tx1"/>
                </a:solidFill>
                <a:latin typeface="Arial" charset="0"/>
                <a:cs typeface="Arial" charset="0"/>
              </a:rPr>
              <a:t>NUEVOS IMPUESTOS CEDULARES A LAS RENTAS FINANCIERAS</a:t>
            </a:r>
            <a:endParaRPr lang="es-ES" sz="3600" smtClean="0">
              <a:solidFill>
                <a:schemeClr val="tx1"/>
              </a:solidFill>
              <a:latin typeface="Gill Sans MT"/>
            </a:endParaRPr>
          </a:p>
        </p:txBody>
      </p:sp>
      <p:sp>
        <p:nvSpPr>
          <p:cNvPr id="18434"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E7BBF34-64A7-4453-A7EA-30DD650F4565}" type="slidenum">
              <a:rPr lang="es-ES">
                <a:cs typeface="Arial" charset="0"/>
              </a:rPr>
              <a:pPr fontAlgn="base">
                <a:spcBef>
                  <a:spcPct val="0"/>
                </a:spcBef>
                <a:spcAft>
                  <a:spcPct val="0"/>
                </a:spcAft>
              </a:pPr>
              <a:t>5</a:t>
            </a:fld>
            <a:endParaRPr lang="es-ES">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Título"/>
          <p:cNvSpPr>
            <a:spLocks noGrp="1"/>
          </p:cNvSpPr>
          <p:nvPr>
            <p:ph type="title"/>
          </p:nvPr>
        </p:nvSpPr>
        <p:spPr>
          <a:xfrm>
            <a:off x="0" y="714375"/>
            <a:ext cx="8858250" cy="1071563"/>
          </a:xfrm>
        </p:spPr>
        <p:txBody>
          <a:bodyPr/>
          <a:lstStyle/>
          <a:p>
            <a:pPr algn="ctr"/>
            <a:r>
              <a:rPr lang="es-ES_tradnl" sz="2400" b="1" smtClean="0">
                <a:solidFill>
                  <a:schemeClr val="tx1"/>
                </a:solidFill>
                <a:latin typeface="Arial" charset="0"/>
                <a:cs typeface="Arial" charset="0"/>
              </a:rPr>
              <a:t>ANÁLISIS DEL NUEVO HECHO IMPONIBLE A PARTIR DE LA REFORMA DE LA LEY 27.430. </a:t>
            </a:r>
            <a:r>
              <a:rPr lang="es-ES_tradnl" sz="2400" b="1" smtClean="0">
                <a:solidFill>
                  <a:srgbClr val="00B0F0"/>
                </a:solidFill>
                <a:latin typeface="Arial" charset="0"/>
                <a:cs typeface="Arial" charset="0"/>
              </a:rPr>
              <a:t>INMUEBLES UBICADOS EN EL PAÍS </a:t>
            </a:r>
            <a:endParaRPr lang="es-AR" sz="2400" smtClean="0">
              <a:latin typeface="Gill Sans MT"/>
            </a:endParaRPr>
          </a:p>
        </p:txBody>
      </p:sp>
      <p:sp>
        <p:nvSpPr>
          <p:cNvPr id="3" name="2 Marcador de contenido"/>
          <p:cNvSpPr>
            <a:spLocks noGrp="1"/>
          </p:cNvSpPr>
          <p:nvPr>
            <p:ph idx="1"/>
          </p:nvPr>
        </p:nvSpPr>
        <p:spPr>
          <a:xfrm>
            <a:off x="457200" y="1928813"/>
            <a:ext cx="8229600" cy="4197350"/>
          </a:xfrm>
        </p:spPr>
        <p:txBody>
          <a:bodyPr rtlCol="0">
            <a:normAutofit fontScale="92500" lnSpcReduction="10000"/>
          </a:bodyPr>
          <a:lstStyle/>
          <a:p>
            <a:pPr marL="0" indent="0" fontAlgn="auto">
              <a:spcAft>
                <a:spcPts val="0"/>
              </a:spcAft>
              <a:buFont typeface="Arial" pitchFamily="34" charset="0"/>
              <a:buNone/>
              <a:defRPr/>
            </a:pPr>
            <a:r>
              <a:rPr lang="es-ES_tradnl" sz="2000" b="1" u="sng" dirty="0" smtClean="0">
                <a:solidFill>
                  <a:srgbClr val="00B0F0"/>
                </a:solidFill>
                <a:latin typeface="Arial" panose="020B0604020202020204" pitchFamily="34" charset="0"/>
                <a:cs typeface="Arial" panose="020B0604020202020204" pitchFamily="34" charset="0"/>
              </a:rPr>
              <a:t>2. PERSONA HUMANA Y SUCESIÓN INDIVISA RESIDENTE</a:t>
            </a:r>
          </a:p>
          <a:p>
            <a:pPr fontAlgn="auto">
              <a:spcAft>
                <a:spcPts val="0"/>
              </a:spcAft>
              <a:buFont typeface="Arial" pitchFamily="34" charset="0"/>
              <a:buChar char="•"/>
              <a:defRPr/>
            </a:pPr>
            <a:r>
              <a:rPr lang="es-ES_tradnl" sz="2000" b="1" u="sng" dirty="0" smtClean="0">
                <a:latin typeface="Arial" panose="020B0604020202020204" pitchFamily="34" charset="0"/>
                <a:cs typeface="Arial" panose="020B0604020202020204" pitchFamily="34" charset="0"/>
              </a:rPr>
              <a:t>C. RESTO DE CASOS</a:t>
            </a:r>
          </a:p>
          <a:p>
            <a:pPr marL="800100" lvl="1" indent="-342900" fontAlgn="auto">
              <a:spcAft>
                <a:spcPts val="0"/>
              </a:spcAft>
              <a:buFont typeface="+mj-lt"/>
              <a:buAutoNum type="alphaUcPeriod"/>
              <a:defRPr/>
            </a:pPr>
            <a:r>
              <a:rPr lang="es-ES_tradnl" sz="2000" b="1" i="1" u="sng" dirty="0" smtClean="0">
                <a:latin typeface="Arial" panose="020B0604020202020204" pitchFamily="34" charset="0"/>
                <a:cs typeface="Arial" panose="020B0604020202020204" pitchFamily="34" charset="0"/>
              </a:rPr>
              <a:t>ADQUIRIDOS ANTES DEL 1/01/2018</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Impuesto a la transferencia de inmuebles (alícuota 1,5% sobre precio de venta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Devengado).</a:t>
            </a:r>
          </a:p>
          <a:p>
            <a:pPr marL="800100" lvl="1" indent="-342900" algn="just" fontAlgn="auto">
              <a:spcAft>
                <a:spcPts val="0"/>
              </a:spcAft>
              <a:buFont typeface="+mj-lt"/>
              <a:buAutoNum type="alphaUcPeriod"/>
              <a:defRPr/>
            </a:pPr>
            <a:r>
              <a:rPr lang="es-ES_tradnl" sz="2000" b="1" i="1" u="sng" dirty="0" smtClean="0">
                <a:latin typeface="Arial" panose="020B0604020202020204" pitchFamily="34" charset="0"/>
                <a:cs typeface="Arial" panose="020B0604020202020204" pitchFamily="34" charset="0"/>
              </a:rPr>
              <a:t>DESPUÉS DEL 1/01/2018</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IG. Régimen cedular. Alícuota 15%.</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Base Imponible: Precio de venta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(costo actualizado - amortizaciones deducidas)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(Gastos e impuestos)</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Percibido.</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Quebranto: Específico. Pero no puede compensarse con Ganancias de FE de la misma naturaleza.</a:t>
            </a:r>
          </a:p>
          <a:p>
            <a:pPr fontAlgn="auto">
              <a:spcAft>
                <a:spcPts val="0"/>
              </a:spcAft>
              <a:buFont typeface="Arial" pitchFamily="34" charset="0"/>
              <a:buChar char="•"/>
              <a:defRPr/>
            </a:pPr>
            <a:endParaRPr lang="es-AR" dirty="0"/>
          </a:p>
        </p:txBody>
      </p:sp>
      <p:sp>
        <p:nvSpPr>
          <p:cNvPr id="6451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8AD117F-BB31-495A-97E9-8FCF800C0AC6}" type="slidenum">
              <a:rPr lang="es-ES">
                <a:cs typeface="Arial" charset="0"/>
              </a:rPr>
              <a:pPr fontAlgn="base">
                <a:spcBef>
                  <a:spcPct val="0"/>
                </a:spcBef>
                <a:spcAft>
                  <a:spcPct val="0"/>
                </a:spcAft>
              </a:pPr>
              <a:t>50</a:t>
            </a:fld>
            <a:endParaRPr lang="es-ES">
              <a:cs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Título"/>
          <p:cNvSpPr>
            <a:spLocks noGrp="1"/>
          </p:cNvSpPr>
          <p:nvPr>
            <p:ph type="title"/>
          </p:nvPr>
        </p:nvSpPr>
        <p:spPr>
          <a:xfrm>
            <a:off x="0" y="1000125"/>
            <a:ext cx="8858250" cy="1000125"/>
          </a:xfrm>
        </p:spPr>
        <p:txBody>
          <a:bodyPr/>
          <a:lstStyle/>
          <a:p>
            <a:pPr algn="ctr"/>
            <a:r>
              <a:rPr lang="es-ES_tradnl" sz="2400" b="1" smtClean="0">
                <a:solidFill>
                  <a:schemeClr val="tx1"/>
                </a:solidFill>
                <a:latin typeface="Arial" charset="0"/>
                <a:cs typeface="Arial" charset="0"/>
              </a:rPr>
              <a:t>ANÁLISIS DEL NUEVO HECHO IMPONIBLE A PARTIR DE LA REFORMA DE LA LEY 27.430. </a:t>
            </a:r>
            <a:r>
              <a:rPr lang="es-ES_tradnl" sz="2400" b="1" smtClean="0">
                <a:solidFill>
                  <a:srgbClr val="00B0F0"/>
                </a:solidFill>
                <a:latin typeface="Arial" charset="0"/>
                <a:cs typeface="Arial" charset="0"/>
              </a:rPr>
              <a:t>INMUEBLES UBICADOS EN EL PAÍS </a:t>
            </a:r>
            <a:endParaRPr lang="es-AR" sz="2400" smtClean="0">
              <a:latin typeface="Gill Sans MT"/>
            </a:endParaRPr>
          </a:p>
        </p:txBody>
      </p:sp>
      <p:sp>
        <p:nvSpPr>
          <p:cNvPr id="3" name="2 Marcador de contenido"/>
          <p:cNvSpPr>
            <a:spLocks noGrp="1"/>
          </p:cNvSpPr>
          <p:nvPr>
            <p:ph idx="1"/>
          </p:nvPr>
        </p:nvSpPr>
        <p:spPr>
          <a:xfrm>
            <a:off x="457200" y="2143125"/>
            <a:ext cx="8229600" cy="4286250"/>
          </a:xfrm>
        </p:spPr>
        <p:txBody>
          <a:bodyPr rtlCol="0">
            <a:normAutofit fontScale="92500"/>
          </a:bodyPr>
          <a:lstStyle/>
          <a:p>
            <a:pPr marL="0" indent="0" fontAlgn="auto">
              <a:spcAft>
                <a:spcPts val="0"/>
              </a:spcAft>
              <a:buFont typeface="Arial" pitchFamily="34" charset="0"/>
              <a:buNone/>
              <a:defRPr/>
            </a:pPr>
            <a:r>
              <a:rPr lang="es-ES_tradnl" b="1" dirty="0" smtClean="0"/>
              <a:t>3. </a:t>
            </a:r>
            <a:r>
              <a:rPr lang="es-ES_tradnl" sz="2000" b="1" u="sng" dirty="0" smtClean="0">
                <a:solidFill>
                  <a:srgbClr val="00B0F0"/>
                </a:solidFill>
                <a:latin typeface="Arial" panose="020B0604020202020204" pitchFamily="34" charset="0"/>
                <a:cs typeface="Arial" panose="020B0604020202020204" pitchFamily="34" charset="0"/>
              </a:rPr>
              <a:t>PERSONA HUMANA Y SUCESIÓN INDIVISA NO RESIDENTE</a:t>
            </a:r>
            <a:endParaRPr lang="es-ES_tradnl" sz="2000" dirty="0" smtClean="0">
              <a:solidFill>
                <a:srgbClr val="00B0F0"/>
              </a:solidFill>
              <a:latin typeface="Arial" panose="020B0604020202020204" pitchFamily="34" charset="0"/>
              <a:cs typeface="Arial" panose="020B0604020202020204" pitchFamily="34" charset="0"/>
            </a:endParaRPr>
          </a:p>
          <a:p>
            <a:pPr marL="800100" lvl="1" indent="-342900" fontAlgn="auto">
              <a:spcAft>
                <a:spcPts val="0"/>
              </a:spcAft>
              <a:buFont typeface="+mj-lt"/>
              <a:buAutoNum type="alphaUcPeriod"/>
              <a:defRPr/>
            </a:pPr>
            <a:r>
              <a:rPr lang="es-ES_tradnl" sz="2000" dirty="0" smtClean="0">
                <a:latin typeface="Arial" panose="020B0604020202020204" pitchFamily="34" charset="0"/>
                <a:cs typeface="Arial" panose="020B0604020202020204" pitchFamily="34" charset="0"/>
              </a:rPr>
              <a:t>ADQUIRIDOS ANTES DEL 1/01/2018</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Impuesto a la transferencia de inmuebles (alícuota 1,5% sobre precio de venta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Devengado).</a:t>
            </a:r>
          </a:p>
          <a:p>
            <a:pPr marL="800100" lvl="1" indent="-342900" algn="just" fontAlgn="auto">
              <a:spcAft>
                <a:spcPts val="0"/>
              </a:spcAft>
              <a:buFont typeface="+mj-lt"/>
              <a:buAutoNum type="alphaUcPeriod"/>
              <a:defRPr/>
            </a:pPr>
            <a:r>
              <a:rPr lang="es-ES_tradnl" sz="2000" dirty="0" smtClean="0">
                <a:latin typeface="Arial" panose="020B0604020202020204" pitchFamily="34" charset="0"/>
                <a:cs typeface="Arial" panose="020B0604020202020204" pitchFamily="34" charset="0"/>
              </a:rPr>
              <a:t>DESPUÉS DEL 1/01/2018</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IG. Régimen cedular. Alícuota 15%.</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Base Imponible: Precio de venta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(costo actualizado - amortizaciones deducidas)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(Gastos e impuestos)</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Percibido. Retención con carácter de pago único y definitivo.</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Quebranto: N/A.</a:t>
            </a:r>
          </a:p>
          <a:p>
            <a:pPr fontAlgn="auto">
              <a:spcAft>
                <a:spcPts val="0"/>
              </a:spcAft>
              <a:buFont typeface="Arial" pitchFamily="34" charset="0"/>
              <a:buChar char="•"/>
              <a:defRPr/>
            </a:pPr>
            <a:endParaRPr lang="es-AR" dirty="0"/>
          </a:p>
        </p:txBody>
      </p:sp>
      <p:sp>
        <p:nvSpPr>
          <p:cNvPr id="6553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F048BF8-3098-4A66-8F1D-AFA9A5ADF8C4}" type="slidenum">
              <a:rPr lang="es-ES">
                <a:cs typeface="Arial" charset="0"/>
              </a:rPr>
              <a:pPr fontAlgn="base">
                <a:spcBef>
                  <a:spcPct val="0"/>
                </a:spcBef>
                <a:spcAft>
                  <a:spcPct val="0"/>
                </a:spcAft>
              </a:pPr>
              <a:t>51</a:t>
            </a:fld>
            <a:endParaRPr lang="es-ES">
              <a:cs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Título"/>
          <p:cNvSpPr>
            <a:spLocks noGrp="1"/>
          </p:cNvSpPr>
          <p:nvPr>
            <p:ph type="title"/>
          </p:nvPr>
        </p:nvSpPr>
        <p:spPr>
          <a:xfrm>
            <a:off x="0" y="785813"/>
            <a:ext cx="8858250" cy="1357312"/>
          </a:xfrm>
        </p:spPr>
        <p:txBody>
          <a:bodyPr/>
          <a:lstStyle/>
          <a:p>
            <a:pPr algn="ctr"/>
            <a:r>
              <a:rPr lang="es-ES_tradnl" sz="2400" b="1" smtClean="0">
                <a:solidFill>
                  <a:schemeClr val="tx1"/>
                </a:solidFill>
                <a:latin typeface="Arial" charset="0"/>
                <a:cs typeface="Arial" charset="0"/>
              </a:rPr>
              <a:t>ANÁLISIS DEL NUEVO HECHO IMPONIBLE A PARTIR DE LA REFORMA DE LA LEY 27.430. </a:t>
            </a:r>
            <a:r>
              <a:rPr lang="es-ES_tradnl" sz="2400" b="1" smtClean="0">
                <a:solidFill>
                  <a:srgbClr val="00B0F0"/>
                </a:solidFill>
                <a:latin typeface="Arial" charset="0"/>
                <a:cs typeface="Arial" charset="0"/>
              </a:rPr>
              <a:t>INMUEBLES UBICADOS EN EL PAÍS </a:t>
            </a:r>
            <a:endParaRPr lang="es-AR" sz="2400" smtClean="0">
              <a:latin typeface="Gill Sans MT"/>
            </a:endParaRPr>
          </a:p>
        </p:txBody>
      </p:sp>
      <p:sp>
        <p:nvSpPr>
          <p:cNvPr id="66562" name="2 Marcador de contenido"/>
          <p:cNvSpPr>
            <a:spLocks noGrp="1"/>
          </p:cNvSpPr>
          <p:nvPr>
            <p:ph idx="1"/>
          </p:nvPr>
        </p:nvSpPr>
        <p:spPr>
          <a:xfrm>
            <a:off x="457200" y="2357438"/>
            <a:ext cx="8229600" cy="3768725"/>
          </a:xfrm>
        </p:spPr>
        <p:txBody>
          <a:bodyPr/>
          <a:lstStyle/>
          <a:p>
            <a:pPr algn="just">
              <a:buFont typeface="Gill Sans MT"/>
              <a:buAutoNum type="arabicPeriod" startAt="4"/>
            </a:pPr>
            <a:r>
              <a:rPr lang="es-ES_tradnl" sz="2000" b="1" u="sng" smtClean="0">
                <a:solidFill>
                  <a:srgbClr val="00B0F0"/>
                </a:solidFill>
                <a:latin typeface="Arial" charset="0"/>
                <a:cs typeface="Arial" charset="0"/>
              </a:rPr>
              <a:t>OTROS SUJETOS NO RESIDENTES</a:t>
            </a:r>
          </a:p>
          <a:p>
            <a:pPr marL="1257300" lvl="2" indent="-342900" algn="just">
              <a:buFont typeface="Gill Sans MT"/>
              <a:buAutoNum type="alphaUcPeriod"/>
            </a:pPr>
            <a:r>
              <a:rPr lang="es-ES_tradnl" smtClean="0">
                <a:latin typeface="Arial" charset="0"/>
                <a:cs typeface="Arial" charset="0"/>
              </a:rPr>
              <a:t>Impuesto a las ganancias (art. 91 LIG </a:t>
            </a:r>
            <a:r>
              <a:rPr lang="mr-IN" smtClean="0">
                <a:latin typeface="Arial" charset="0"/>
              </a:rPr>
              <a:t>–</a:t>
            </a:r>
            <a:r>
              <a:rPr lang="es-ES_tradnl" smtClean="0">
                <a:latin typeface="Arial" charset="0"/>
                <a:cs typeface="Arial" charset="0"/>
              </a:rPr>
              <a:t> 35%)</a:t>
            </a:r>
          </a:p>
          <a:p>
            <a:pPr marL="1257300" lvl="2" indent="-342900" algn="just">
              <a:buFont typeface="Gill Sans MT"/>
              <a:buAutoNum type="alphaUcPeriod"/>
            </a:pPr>
            <a:r>
              <a:rPr lang="es-ES_tradnl" smtClean="0">
                <a:latin typeface="Arial" charset="0"/>
                <a:cs typeface="Arial" charset="0"/>
              </a:rPr>
              <a:t>Base imponible: Renta presunta del 50% del precio de venta o base real sin actualización de costo.</a:t>
            </a:r>
          </a:p>
          <a:p>
            <a:pPr marL="1257300" lvl="2" indent="-342900" algn="just">
              <a:buFont typeface="Gill Sans MT"/>
              <a:buAutoNum type="alphaUcPeriod"/>
            </a:pPr>
            <a:r>
              <a:rPr lang="es-ES_tradnl" smtClean="0">
                <a:latin typeface="Arial" charset="0"/>
                <a:cs typeface="Arial" charset="0"/>
              </a:rPr>
              <a:t>Percibido. Retención con carácter de pago único y definitivo.</a:t>
            </a:r>
          </a:p>
          <a:p>
            <a:pPr marL="1257300" lvl="2" indent="-342900" algn="just">
              <a:buFont typeface="Gill Sans MT"/>
              <a:buAutoNum type="alphaUcPeriod"/>
            </a:pPr>
            <a:r>
              <a:rPr lang="es-ES_tradnl" smtClean="0">
                <a:latin typeface="Arial" charset="0"/>
                <a:cs typeface="Arial" charset="0"/>
              </a:rPr>
              <a:t>Quebranto: N/A.</a:t>
            </a:r>
          </a:p>
          <a:p>
            <a:endParaRPr lang="es-AR" smtClean="0"/>
          </a:p>
        </p:txBody>
      </p:sp>
      <p:sp>
        <p:nvSpPr>
          <p:cNvPr id="6656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D5129BF-3F4D-4B99-985F-C5B1ADB77871}" type="slidenum">
              <a:rPr lang="es-ES">
                <a:cs typeface="Arial" charset="0"/>
              </a:rPr>
              <a:pPr fontAlgn="base">
                <a:spcBef>
                  <a:spcPct val="0"/>
                </a:spcBef>
                <a:spcAft>
                  <a:spcPct val="0"/>
                </a:spcAft>
              </a:pPr>
              <a:t>52</a:t>
            </a:fld>
            <a:endParaRPr lang="es-ES">
              <a:cs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71500"/>
            <a:ext cx="8858250" cy="1714500"/>
          </a:xfrm>
        </p:spPr>
        <p:txBody>
          <a:bodyPr rtlCol="0">
            <a:noAutofit/>
          </a:bodyPr>
          <a:lstStyle/>
          <a:p>
            <a:pPr fontAlgn="auto">
              <a:spcAft>
                <a:spcPts val="0"/>
              </a:spcAft>
              <a:defRPr/>
            </a:pPr>
            <a:r>
              <a:rPr lang="es-ES_tradnl" sz="2400" b="1" dirty="0" smtClean="0">
                <a:solidFill>
                  <a:schemeClr val="tx1"/>
                </a:solidFill>
                <a:latin typeface="Arial" panose="020B0604020202020204" pitchFamily="34" charset="0"/>
                <a:cs typeface="Arial" panose="020B0604020202020204" pitchFamily="34" charset="0"/>
              </a:rPr>
              <a:t>ANÁLISIS DEL NUEVO HECHO IMPONIBLE A PARTIR DE LA REFORMA DE LA LEY 27.430. </a:t>
            </a:r>
            <a:r>
              <a:rPr lang="es-ES_tradnl" sz="2400" b="1" dirty="0" smtClean="0">
                <a:solidFill>
                  <a:schemeClr val="accent6">
                    <a:lumMod val="50000"/>
                  </a:schemeClr>
                </a:solidFill>
                <a:latin typeface="Arial" panose="020B0604020202020204" pitchFamily="34" charset="0"/>
                <a:cs typeface="Arial" panose="020B0604020202020204" pitchFamily="34" charset="0"/>
              </a:rPr>
              <a:t>INMUEBLES UBICADOS EN EL EXTERIOR</a:t>
            </a:r>
            <a:r>
              <a:rPr lang="es-ES_tradnl" sz="2400" dirty="0" smtClean="0">
                <a:solidFill>
                  <a:schemeClr val="accent6">
                    <a:lumMod val="50000"/>
                  </a:schemeClr>
                </a:solidFill>
              </a:rPr>
              <a:t>.</a:t>
            </a:r>
            <a:endParaRPr lang="es-AR" sz="2400" dirty="0"/>
          </a:p>
        </p:txBody>
      </p:sp>
      <p:sp>
        <p:nvSpPr>
          <p:cNvPr id="67586" name="2 Marcador de contenido"/>
          <p:cNvSpPr>
            <a:spLocks noGrp="1"/>
          </p:cNvSpPr>
          <p:nvPr>
            <p:ph idx="1"/>
          </p:nvPr>
        </p:nvSpPr>
        <p:spPr>
          <a:xfrm>
            <a:off x="457200" y="2357438"/>
            <a:ext cx="8229600" cy="3768725"/>
          </a:xfrm>
        </p:spPr>
        <p:txBody>
          <a:bodyPr/>
          <a:lstStyle/>
          <a:p>
            <a:pPr>
              <a:buFont typeface="Arial" charset="0"/>
              <a:buAutoNum type="arabicPeriod"/>
            </a:pPr>
            <a:r>
              <a:rPr lang="es-ES_tradnl" sz="2000" b="1" u="sng" smtClean="0">
                <a:solidFill>
                  <a:srgbClr val="00B0F0"/>
                </a:solidFill>
                <a:latin typeface="Arial" charset="0"/>
                <a:cs typeface="Arial" charset="0"/>
              </a:rPr>
              <a:t>SUJETO EMPRESA RESIDENTE (sociedad de capital </a:t>
            </a:r>
            <a:r>
              <a:rPr lang="mr-IN" sz="2000" b="1" u="sng" smtClean="0">
                <a:solidFill>
                  <a:srgbClr val="00B0F0"/>
                </a:solidFill>
                <a:latin typeface="Arial" charset="0"/>
              </a:rPr>
              <a:t>–</a:t>
            </a:r>
            <a:r>
              <a:rPr lang="es-ES_tradnl" sz="2000" b="1" u="sng" smtClean="0">
                <a:solidFill>
                  <a:srgbClr val="00B0F0"/>
                </a:solidFill>
                <a:latin typeface="Arial" charset="0"/>
                <a:cs typeface="Arial" charset="0"/>
              </a:rPr>
              <a:t> Art. 69)</a:t>
            </a:r>
          </a:p>
          <a:p>
            <a:pPr marL="800100" lvl="1" indent="-342900">
              <a:buFont typeface="Arial" charset="0"/>
              <a:buAutoNum type="arabicPeriod"/>
            </a:pPr>
            <a:r>
              <a:rPr lang="es-ES_tradnl" sz="2000" smtClean="0">
                <a:latin typeface="Arial" charset="0"/>
                <a:cs typeface="Arial" charset="0"/>
              </a:rPr>
              <a:t>Impuesto a las ganancias art. 69 (35%; 30%; 25%).</a:t>
            </a:r>
          </a:p>
          <a:p>
            <a:pPr marL="800100" lvl="1" indent="-342900">
              <a:buFont typeface="Arial" charset="0"/>
              <a:buAutoNum type="arabicPeriod"/>
            </a:pPr>
            <a:r>
              <a:rPr lang="es-ES_tradnl" sz="2000" smtClean="0">
                <a:latin typeface="Arial" charset="0"/>
                <a:cs typeface="Arial" charset="0"/>
              </a:rPr>
              <a:t>Renta de tercera categoría </a:t>
            </a:r>
            <a:r>
              <a:rPr lang="mr-IN" sz="2000" smtClean="0">
                <a:latin typeface="Arial" charset="0"/>
              </a:rPr>
              <a:t>–</a:t>
            </a:r>
            <a:r>
              <a:rPr lang="es-ES_tradnl" sz="2000" smtClean="0">
                <a:latin typeface="Arial" charset="0"/>
                <a:cs typeface="Arial" charset="0"/>
              </a:rPr>
              <a:t> Fuente extranjera.</a:t>
            </a:r>
          </a:p>
          <a:p>
            <a:pPr marL="800100" lvl="1" indent="-342900">
              <a:buFont typeface="Arial" charset="0"/>
              <a:buAutoNum type="arabicPeriod"/>
            </a:pPr>
            <a:r>
              <a:rPr lang="es-ES_tradnl" sz="2000" smtClean="0">
                <a:latin typeface="Arial" charset="0"/>
                <a:cs typeface="Arial" charset="0"/>
              </a:rPr>
              <a:t>Devengado.</a:t>
            </a:r>
          </a:p>
          <a:p>
            <a:pPr marL="800100" lvl="1" indent="-342900">
              <a:buFont typeface="Arial" charset="0"/>
              <a:buAutoNum type="arabicPeriod"/>
            </a:pPr>
            <a:r>
              <a:rPr lang="es-ES_tradnl" sz="2000" smtClean="0">
                <a:latin typeface="Arial" charset="0"/>
                <a:cs typeface="Arial" charset="0"/>
              </a:rPr>
              <a:t>Quebranto de fuente extranjera.</a:t>
            </a:r>
          </a:p>
          <a:p>
            <a:endParaRPr lang="es-AR" smtClean="0"/>
          </a:p>
        </p:txBody>
      </p:sp>
      <p:sp>
        <p:nvSpPr>
          <p:cNvPr id="6758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6C922A2-9832-4AA2-9C4F-7B1DB7DD50AF}" type="slidenum">
              <a:rPr lang="es-ES">
                <a:cs typeface="Arial" charset="0"/>
              </a:rPr>
              <a:pPr fontAlgn="base">
                <a:spcBef>
                  <a:spcPct val="0"/>
                </a:spcBef>
                <a:spcAft>
                  <a:spcPct val="0"/>
                </a:spcAft>
              </a:pPr>
              <a:t>53</a:t>
            </a:fld>
            <a:endParaRPr lang="es-ES">
              <a:cs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71563"/>
            <a:ext cx="8858250" cy="714375"/>
          </a:xfrm>
        </p:spPr>
        <p:txBody>
          <a:bodyPr rtlCol="0">
            <a:noAutofit/>
          </a:bodyPr>
          <a:lstStyle/>
          <a:p>
            <a:pPr algn="ctr" fontAlgn="auto">
              <a:spcAft>
                <a:spcPts val="0"/>
              </a:spcAft>
              <a:defRPr/>
            </a:pPr>
            <a:r>
              <a:rPr lang="es-ES_tradnl" sz="2400" b="1" dirty="0" smtClean="0">
                <a:solidFill>
                  <a:schemeClr val="tx1"/>
                </a:solidFill>
                <a:latin typeface="Arial" panose="020B0604020202020204" pitchFamily="34" charset="0"/>
                <a:cs typeface="Arial" panose="020B0604020202020204" pitchFamily="34" charset="0"/>
              </a:rPr>
              <a:t>ANÁLISIS DEL NUEVO HECHO IMPONIBLE A PARTIR DE LA REFORMA DE LA LEY 27.430. </a:t>
            </a:r>
            <a:r>
              <a:rPr lang="es-ES_tradnl" sz="2400" b="1" dirty="0" smtClean="0">
                <a:solidFill>
                  <a:schemeClr val="accent6">
                    <a:lumMod val="50000"/>
                  </a:schemeClr>
                </a:solidFill>
                <a:latin typeface="Arial" panose="020B0604020202020204" pitchFamily="34" charset="0"/>
                <a:cs typeface="Arial" panose="020B0604020202020204" pitchFamily="34" charset="0"/>
              </a:rPr>
              <a:t>INMUEBLES UBICADOS EN EL EXTERIOR</a:t>
            </a:r>
            <a:r>
              <a:rPr lang="es-ES_tradnl" sz="2400" b="1" dirty="0" smtClean="0">
                <a:solidFill>
                  <a:srgbClr val="00B0F0"/>
                </a:solidFill>
                <a:latin typeface="Arial" panose="020B0604020202020204" pitchFamily="34" charset="0"/>
                <a:cs typeface="Arial" panose="020B0604020202020204" pitchFamily="34" charset="0"/>
              </a:rPr>
              <a:t>.</a:t>
            </a:r>
            <a:endParaRPr lang="es-AR" sz="2400" dirty="0"/>
          </a:p>
        </p:txBody>
      </p:sp>
      <p:sp>
        <p:nvSpPr>
          <p:cNvPr id="3" name="2 Marcador de contenido"/>
          <p:cNvSpPr>
            <a:spLocks noGrp="1"/>
          </p:cNvSpPr>
          <p:nvPr>
            <p:ph idx="1"/>
          </p:nvPr>
        </p:nvSpPr>
        <p:spPr>
          <a:xfrm>
            <a:off x="457200" y="2643188"/>
            <a:ext cx="8229600" cy="3482975"/>
          </a:xfrm>
        </p:spPr>
        <p:txBody>
          <a:bodyPr rtlCol="0">
            <a:normAutofit/>
          </a:bodyPr>
          <a:lstStyle/>
          <a:p>
            <a:pPr marL="457200" indent="-457200" algn="just" fontAlgn="auto">
              <a:spcAft>
                <a:spcPts val="0"/>
              </a:spcAft>
              <a:buFont typeface="+mj-lt"/>
              <a:buAutoNum type="arabicPeriod" startAt="2"/>
              <a:defRPr/>
            </a:pPr>
            <a:r>
              <a:rPr lang="es-ES_tradnl" sz="2000" b="1" u="sng" dirty="0" smtClean="0">
                <a:solidFill>
                  <a:srgbClr val="00B0F0"/>
                </a:solidFill>
                <a:latin typeface="Arial" panose="020B0604020202020204" pitchFamily="34" charset="0"/>
                <a:cs typeface="Arial" panose="020B0604020202020204" pitchFamily="34" charset="0"/>
              </a:rPr>
              <a:t>PERSONA HUMANA Y SUCESIÓN INDIVISA RESIDENTE</a:t>
            </a:r>
          </a:p>
          <a:p>
            <a:pPr marL="800100" lvl="1" indent="-342900" algn="just" fontAlgn="auto">
              <a:spcAft>
                <a:spcPts val="0"/>
              </a:spcAft>
              <a:buFont typeface="+mj-lt"/>
              <a:buAutoNum type="alphaUcPeriod"/>
              <a:defRPr/>
            </a:pPr>
            <a:r>
              <a:rPr lang="es-ES_tradnl" sz="2000" b="1" u="sng" dirty="0" smtClean="0">
                <a:latin typeface="Arial" panose="020B0604020202020204" pitchFamily="34" charset="0"/>
                <a:cs typeface="Arial" panose="020B0604020202020204" pitchFamily="34" charset="0"/>
              </a:rPr>
              <a:t>LOTEOS, CONSTRUCCIÓN Y VENTA BAJO PROPIEDAD HORIZONTAL Y DESARROLLO DE CONJUNTOS INMOBILIARIOS.</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IG. Alícuota progresiva.</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Tercera categoría de Fuente Extranjera.</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Devengado.</a:t>
            </a:r>
          </a:p>
          <a:p>
            <a:pPr marL="1257300" lvl="2" indent="-342900" algn="just"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Quebranto de fuente extranjera.</a:t>
            </a:r>
          </a:p>
          <a:p>
            <a:pPr fontAlgn="auto">
              <a:spcAft>
                <a:spcPts val="0"/>
              </a:spcAft>
              <a:buFont typeface="Arial" pitchFamily="34" charset="0"/>
              <a:buChar char="•"/>
              <a:defRPr/>
            </a:pPr>
            <a:endParaRPr lang="es-AR" dirty="0"/>
          </a:p>
        </p:txBody>
      </p:sp>
      <p:sp>
        <p:nvSpPr>
          <p:cNvPr id="6861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72419FD-27F2-45F0-9227-B6B4C5A4C25A}" type="slidenum">
              <a:rPr lang="es-ES">
                <a:cs typeface="Arial" charset="0"/>
              </a:rPr>
              <a:pPr fontAlgn="base">
                <a:spcBef>
                  <a:spcPct val="0"/>
                </a:spcBef>
                <a:spcAft>
                  <a:spcPct val="0"/>
                </a:spcAft>
              </a:pPr>
              <a:t>54</a:t>
            </a:fld>
            <a:endParaRPr lang="es-ES">
              <a:cs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85813"/>
            <a:ext cx="8858250" cy="642937"/>
          </a:xfrm>
        </p:spPr>
        <p:txBody>
          <a:bodyPr rtlCol="0">
            <a:noAutofit/>
          </a:bodyPr>
          <a:lstStyle/>
          <a:p>
            <a:pPr algn="ctr" fontAlgn="auto">
              <a:spcAft>
                <a:spcPts val="0"/>
              </a:spcAft>
              <a:defRPr/>
            </a:pPr>
            <a:r>
              <a:rPr lang="es-ES_tradnl" sz="2400" b="1" dirty="0" smtClean="0">
                <a:solidFill>
                  <a:schemeClr val="accent4">
                    <a:lumMod val="75000"/>
                  </a:schemeClr>
                </a:solidFill>
                <a:latin typeface="Arial" panose="020B0604020202020204" pitchFamily="34" charset="0"/>
                <a:cs typeface="Arial" panose="020B0604020202020204" pitchFamily="34" charset="0"/>
              </a:rPr>
              <a:t>ANÁLISIS DEL NUEVO HECHO IMPONIBLE A PARTIR DE LA REFORMA DE LA LEY 27.430. </a:t>
            </a:r>
            <a:r>
              <a:rPr lang="es-ES_tradnl" sz="2400" b="1" dirty="0" smtClean="0">
                <a:solidFill>
                  <a:schemeClr val="accent6">
                    <a:lumMod val="50000"/>
                  </a:schemeClr>
                </a:solidFill>
                <a:latin typeface="Arial" panose="020B0604020202020204" pitchFamily="34" charset="0"/>
                <a:cs typeface="Arial" panose="020B0604020202020204" pitchFamily="34" charset="0"/>
              </a:rPr>
              <a:t>INMUEBLES UBICADOS EN EL EXTERIOR.</a:t>
            </a:r>
            <a:endParaRPr lang="es-AR" sz="2400" dirty="0"/>
          </a:p>
        </p:txBody>
      </p:sp>
      <p:sp>
        <p:nvSpPr>
          <p:cNvPr id="3" name="2 Marcador de contenido"/>
          <p:cNvSpPr>
            <a:spLocks noGrp="1"/>
          </p:cNvSpPr>
          <p:nvPr>
            <p:ph idx="1"/>
          </p:nvPr>
        </p:nvSpPr>
        <p:spPr>
          <a:xfrm>
            <a:off x="457200" y="2000250"/>
            <a:ext cx="8229600" cy="4357688"/>
          </a:xfrm>
        </p:spPr>
        <p:txBody>
          <a:bodyPr rtlCol="0">
            <a:normAutofit fontScale="85000" lnSpcReduction="20000"/>
          </a:bodyPr>
          <a:lstStyle/>
          <a:p>
            <a:pPr marL="457200" indent="-457200" fontAlgn="auto">
              <a:spcAft>
                <a:spcPts val="0"/>
              </a:spcAft>
              <a:buFont typeface="+mj-lt"/>
              <a:buAutoNum type="arabicPeriod" startAt="2"/>
              <a:defRPr/>
            </a:pPr>
            <a:r>
              <a:rPr lang="es-ES_tradnl" sz="2000" b="1" u="sng" dirty="0" smtClean="0">
                <a:solidFill>
                  <a:srgbClr val="00B0F0"/>
                </a:solidFill>
                <a:latin typeface="Arial" panose="020B0604020202020204" pitchFamily="34" charset="0"/>
                <a:cs typeface="Arial" panose="020B0604020202020204" pitchFamily="34" charset="0"/>
              </a:rPr>
              <a:t>PERSONA HUMANA Y SUCESIÓN INDIVISA RESIDENTE.</a:t>
            </a:r>
          </a:p>
          <a:p>
            <a:pPr marL="800100" lvl="1" indent="-342900" fontAlgn="auto">
              <a:spcAft>
                <a:spcPts val="0"/>
              </a:spcAft>
              <a:buFont typeface="+mj-lt"/>
              <a:buAutoNum type="alphaUcPeriod" startAt="2"/>
              <a:defRPr/>
            </a:pPr>
            <a:r>
              <a:rPr lang="es-ES_tradnl" sz="2000" b="1" u="sng" dirty="0" smtClean="0">
                <a:latin typeface="Arial" panose="020B0604020202020204" pitchFamily="34" charset="0"/>
                <a:cs typeface="Arial" panose="020B0604020202020204" pitchFamily="34" charset="0"/>
              </a:rPr>
              <a:t>CASA HABITACIÓN</a:t>
            </a:r>
          </a:p>
          <a:p>
            <a:pPr marL="1257300" lvl="2" indent="-342900" fontAlgn="auto">
              <a:spcAft>
                <a:spcPts val="0"/>
              </a:spcAft>
              <a:buFont typeface="+mj-lt"/>
              <a:buAutoNum type="alphaUcPeriod" startAt="2"/>
              <a:defRPr/>
            </a:pPr>
            <a:r>
              <a:rPr lang="es-ES_tradnl" dirty="0" smtClean="0">
                <a:latin typeface="Arial" panose="020B0604020202020204" pitchFamily="34" charset="0"/>
                <a:cs typeface="Arial" panose="020B0604020202020204" pitchFamily="34" charset="0"/>
              </a:rPr>
              <a:t>ADQUIRIDA ANTES DEL 1/01/2018</a:t>
            </a:r>
          </a:p>
          <a:p>
            <a:pPr marL="914400" lvl="2" indent="0" fontAlgn="auto">
              <a:spcAft>
                <a:spcPts val="0"/>
              </a:spcAft>
              <a:buFont typeface="Arial" pitchFamily="34" charset="0"/>
              <a:buNone/>
              <a:defRPr/>
            </a:pPr>
            <a:r>
              <a:rPr lang="es-ES_tradnl" dirty="0" smtClean="0">
                <a:latin typeface="Arial" panose="020B0604020202020204" pitchFamily="34" charset="0"/>
                <a:cs typeface="Arial" panose="020B0604020202020204" pitchFamily="34" charset="0"/>
              </a:rPr>
              <a:t>No gravado por ningún impuesto.</a:t>
            </a:r>
          </a:p>
          <a:p>
            <a:pPr marL="1257300" lvl="2" indent="-342900" fontAlgn="auto">
              <a:spcAft>
                <a:spcPts val="0"/>
              </a:spcAft>
              <a:buFont typeface="+mj-lt"/>
              <a:buAutoNum type="alphaUcPeriod" startAt="2"/>
              <a:defRPr/>
            </a:pPr>
            <a:r>
              <a:rPr lang="es-ES_tradnl" dirty="0" smtClean="0">
                <a:latin typeface="Arial" panose="020B0604020202020204" pitchFamily="34" charset="0"/>
                <a:cs typeface="Arial" panose="020B0604020202020204" pitchFamily="34" charset="0"/>
              </a:rPr>
              <a:t>DESPUÉS DEL 1/01/2018</a:t>
            </a:r>
          </a:p>
          <a:p>
            <a:pPr marL="914400" lvl="2" indent="0" fontAlgn="auto">
              <a:spcAft>
                <a:spcPts val="0"/>
              </a:spcAft>
              <a:buFont typeface="Arial" pitchFamily="34" charset="0"/>
              <a:buNone/>
              <a:defRPr/>
            </a:pPr>
            <a:r>
              <a:rPr lang="es-ES_tradnl" dirty="0" smtClean="0">
                <a:latin typeface="Arial" panose="020B0604020202020204" pitchFamily="34" charset="0"/>
                <a:cs typeface="Arial" panose="020B0604020202020204" pitchFamily="34" charset="0"/>
              </a:rPr>
              <a:t>Ganancias. Exenta</a:t>
            </a:r>
          </a:p>
          <a:p>
            <a:pPr marL="800100" lvl="1" indent="-342900" fontAlgn="auto">
              <a:spcAft>
                <a:spcPts val="0"/>
              </a:spcAft>
              <a:buFont typeface="+mj-lt"/>
              <a:buAutoNum type="alphaUcPeriod" startAt="3"/>
              <a:defRPr/>
            </a:pPr>
            <a:r>
              <a:rPr lang="es-ES_tradnl" sz="2000" b="1" u="sng" dirty="0" smtClean="0">
                <a:latin typeface="Arial" panose="020B0604020202020204" pitchFamily="34" charset="0"/>
                <a:cs typeface="Arial" panose="020B0604020202020204" pitchFamily="34" charset="0"/>
              </a:rPr>
              <a:t>RESTO DE CASOS</a:t>
            </a:r>
          </a:p>
          <a:p>
            <a:pPr marL="1257300" lvl="2" indent="-342900"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ADQUIRIDOS ANTES DEL 1/01/2018</a:t>
            </a:r>
          </a:p>
          <a:p>
            <a:pPr marL="1714500" lvl="3" indent="-342900"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No gravado por ningún impuesto.</a:t>
            </a:r>
          </a:p>
          <a:p>
            <a:pPr marL="1257300" lvl="2" indent="-342900"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LUEGO DEL 1/01/2018.</a:t>
            </a:r>
          </a:p>
          <a:p>
            <a:pPr marL="1714500" lvl="3" indent="-342900"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Impuesto a las ganancias. Alícuota 15%.</a:t>
            </a:r>
          </a:p>
          <a:p>
            <a:pPr marL="1714500" lvl="3" indent="-342900"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Base imponible: utilidad medida en la moneda del país de ubicación del inmueble, convirtiéndose a la fecha de venta.</a:t>
            </a:r>
          </a:p>
          <a:p>
            <a:pPr marL="1714500" lvl="3" indent="-342900"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Percibido.</a:t>
            </a:r>
          </a:p>
          <a:p>
            <a:pPr marL="1714500" lvl="3" indent="-342900" fontAlgn="auto">
              <a:spcAft>
                <a:spcPts val="0"/>
              </a:spcAft>
              <a:buFont typeface="+mj-lt"/>
              <a:buAutoNum type="alphaUcPeriod"/>
              <a:defRPr/>
            </a:pPr>
            <a:r>
              <a:rPr lang="es-ES_tradnl" dirty="0" smtClean="0">
                <a:latin typeface="Arial" panose="020B0604020202020204" pitchFamily="34" charset="0"/>
                <a:cs typeface="Arial" panose="020B0604020202020204" pitchFamily="34" charset="0"/>
              </a:rPr>
              <a:t>Quebranto de fuente extranjera.</a:t>
            </a:r>
          </a:p>
          <a:p>
            <a:pPr fontAlgn="auto">
              <a:spcAft>
                <a:spcPts val="0"/>
              </a:spcAft>
              <a:buFont typeface="Arial" pitchFamily="34" charset="0"/>
              <a:buChar char="•"/>
              <a:defRPr/>
            </a:pPr>
            <a:endParaRPr lang="es-AR" dirty="0"/>
          </a:p>
        </p:txBody>
      </p:sp>
      <p:sp>
        <p:nvSpPr>
          <p:cNvPr id="6963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72284BB-B3FC-4F3C-BC30-2F1CBDAC567D}" type="slidenum">
              <a:rPr lang="es-ES">
                <a:cs typeface="Arial" charset="0"/>
              </a:rPr>
              <a:pPr fontAlgn="base">
                <a:spcBef>
                  <a:spcPct val="0"/>
                </a:spcBef>
                <a:spcAft>
                  <a:spcPct val="0"/>
                </a:spcAft>
              </a:pPr>
              <a:t>55</a:t>
            </a:fld>
            <a:endParaRPr lang="es-ES">
              <a:cs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Título"/>
          <p:cNvSpPr>
            <a:spLocks noGrp="1"/>
          </p:cNvSpPr>
          <p:nvPr>
            <p:ph type="title"/>
          </p:nvPr>
        </p:nvSpPr>
        <p:spPr>
          <a:xfrm>
            <a:off x="0" y="1571625"/>
            <a:ext cx="8858250" cy="1143000"/>
          </a:xfrm>
        </p:spPr>
        <p:txBody>
          <a:bodyPr/>
          <a:lstStyle/>
          <a:p>
            <a:pPr algn="ctr"/>
            <a:r>
              <a:rPr lang="es-AR" b="1" smtClean="0">
                <a:solidFill>
                  <a:schemeClr val="tx1"/>
                </a:solidFill>
                <a:latin typeface="Arial" charset="0"/>
                <a:cs typeface="Arial" charset="0"/>
              </a:rPr>
              <a:t>SUMAS PERCIBIDAS POR DESVINCULACIONES LABORALES</a:t>
            </a:r>
            <a:endParaRPr lang="es-AR" smtClean="0">
              <a:solidFill>
                <a:schemeClr val="tx1"/>
              </a:solidFill>
              <a:latin typeface="Gill Sans MT"/>
            </a:endParaRPr>
          </a:p>
        </p:txBody>
      </p:sp>
      <p:sp>
        <p:nvSpPr>
          <p:cNvPr id="70658"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AD272B0-FD5A-4BCC-993A-409A1863DD16}" type="slidenum">
              <a:rPr lang="es-ES">
                <a:cs typeface="Arial" charset="0"/>
              </a:rPr>
              <a:pPr fontAlgn="base">
                <a:spcBef>
                  <a:spcPct val="0"/>
                </a:spcBef>
                <a:spcAft>
                  <a:spcPct val="0"/>
                </a:spcAft>
              </a:pPr>
              <a:t>56</a:t>
            </a:fld>
            <a:endParaRPr lang="es-ES">
              <a:cs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Título"/>
          <p:cNvSpPr>
            <a:spLocks noGrp="1"/>
          </p:cNvSpPr>
          <p:nvPr>
            <p:ph type="title"/>
          </p:nvPr>
        </p:nvSpPr>
        <p:spPr>
          <a:xfrm>
            <a:off x="0" y="571500"/>
            <a:ext cx="8858250" cy="1000125"/>
          </a:xfrm>
        </p:spPr>
        <p:txBody>
          <a:bodyPr/>
          <a:lstStyle/>
          <a:p>
            <a:pPr algn="ctr"/>
            <a:r>
              <a:rPr lang="es-AR" sz="2400" b="1" smtClean="0">
                <a:solidFill>
                  <a:schemeClr val="tx1"/>
                </a:solidFill>
                <a:latin typeface="Arial" charset="0"/>
                <a:cs typeface="Arial" charset="0"/>
              </a:rPr>
              <a:t>SUMAS PERCIBIDAS POR DESVINCULACIONES LABORALES</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600200"/>
            <a:ext cx="8229600" cy="4829175"/>
          </a:xfrm>
        </p:spPr>
        <p:txBody>
          <a:bodyPr rtlCol="0">
            <a:normAutofit fontScale="62500" lnSpcReduction="20000"/>
          </a:bodyPr>
          <a:lstStyle/>
          <a:p>
            <a:pPr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La Ley 27.430 incorporó un párrafo al art. 79 de la LIG por el cual quedan alcanzadas para determinados sujetos, las sumas que se generen exclusivamente con motivo de su desvinculación laboral.</a:t>
            </a:r>
          </a:p>
          <a:p>
            <a:pPr algn="just" fontAlgn="auto">
              <a:spcAft>
                <a:spcPts val="0"/>
              </a:spcAft>
              <a:buFont typeface="Arial" pitchFamily="34" charset="0"/>
              <a:buChar char="•"/>
              <a:defRPr/>
            </a:pPr>
            <a:r>
              <a:rPr lang="es-AR" i="1" dirty="0" smtClean="0">
                <a:latin typeface="Arial" panose="020B0604020202020204" pitchFamily="34" charset="0"/>
                <a:cs typeface="Arial" panose="020B0604020202020204" pitchFamily="34" charset="0"/>
              </a:rPr>
              <a:t>“</a:t>
            </a:r>
            <a:r>
              <a:rPr lang="es-AR" dirty="0" smtClean="0">
                <a:latin typeface="Arial" panose="020B0604020202020204" pitchFamily="34" charset="0"/>
                <a:cs typeface="Arial" panose="020B0604020202020204" pitchFamily="34" charset="0"/>
              </a:rPr>
              <a:t>Sin perjuicio de las demás disposiciones de esta ley</a:t>
            </a:r>
            <a:r>
              <a:rPr lang="es-AR" i="1" dirty="0" smtClean="0">
                <a:latin typeface="Arial" panose="020B0604020202020204" pitchFamily="34" charset="0"/>
                <a:cs typeface="Arial" panose="020B0604020202020204" pitchFamily="34" charset="0"/>
              </a:rPr>
              <a:t>, </a:t>
            </a:r>
            <a:r>
              <a:rPr lang="es-AR" b="1" i="1" dirty="0" smtClean="0">
                <a:solidFill>
                  <a:srgbClr val="FF0000"/>
                </a:solidFill>
                <a:latin typeface="Arial" panose="020B0604020202020204" pitchFamily="34" charset="0"/>
                <a:cs typeface="Arial" panose="020B0604020202020204" pitchFamily="34" charset="0"/>
              </a:rPr>
              <a:t>para quienes se desempeñen en cargos directivos y ejecutivos de empresas públicas y privadas</a:t>
            </a:r>
            <a:r>
              <a:rPr lang="es-AR" i="1" dirty="0" smtClean="0">
                <a:latin typeface="Arial" panose="020B0604020202020204" pitchFamily="34" charset="0"/>
                <a:cs typeface="Arial" panose="020B0604020202020204" pitchFamily="34" charset="0"/>
              </a:rPr>
              <a:t>, según lo establezca la reglamentación </a:t>
            </a:r>
            <a:r>
              <a:rPr lang="es-AR" b="1" i="1" dirty="0" smtClean="0">
                <a:solidFill>
                  <a:schemeClr val="accent1">
                    <a:lumMod val="50000"/>
                  </a:schemeClr>
                </a:solidFill>
                <a:latin typeface="Arial" panose="020B0604020202020204" pitchFamily="34" charset="0"/>
                <a:cs typeface="Arial" panose="020B0604020202020204" pitchFamily="34" charset="0"/>
              </a:rPr>
              <a:t>quedan incluidas en este artículo las sumas que se generen exclusivamente con motivo de su desvinculación laboral, cualquiera fuere su denominación</a:t>
            </a:r>
            <a:r>
              <a:rPr lang="es-AR" i="1" dirty="0" smtClean="0">
                <a:latin typeface="Arial" panose="020B0604020202020204" pitchFamily="34" charset="0"/>
                <a:cs typeface="Arial" panose="020B0604020202020204" pitchFamily="34" charset="0"/>
              </a:rPr>
              <a:t>, </a:t>
            </a:r>
            <a:r>
              <a:rPr lang="es-AR" b="1" i="1" dirty="0" smtClean="0">
                <a:solidFill>
                  <a:schemeClr val="accent6">
                    <a:lumMod val="50000"/>
                  </a:schemeClr>
                </a:solidFill>
                <a:latin typeface="Arial" panose="020B0604020202020204" pitchFamily="34" charset="0"/>
                <a:cs typeface="Arial" panose="020B0604020202020204" pitchFamily="34" charset="0"/>
              </a:rPr>
              <a:t>que excedan los montos indemnizatorios mínimos previstos en la normativa laboral aplicable.</a:t>
            </a:r>
            <a:r>
              <a:rPr lang="es-AR" i="1" dirty="0" smtClean="0">
                <a:solidFill>
                  <a:schemeClr val="accent6">
                    <a:lumMod val="50000"/>
                  </a:schemeClr>
                </a:solidFill>
                <a:latin typeface="Arial" panose="020B0604020202020204" pitchFamily="34" charset="0"/>
                <a:cs typeface="Arial" panose="020B0604020202020204" pitchFamily="34" charset="0"/>
              </a:rPr>
              <a:t> C</a:t>
            </a:r>
            <a:r>
              <a:rPr lang="es-AR" i="1" dirty="0" smtClean="0">
                <a:latin typeface="Arial" panose="020B0604020202020204" pitchFamily="34" charset="0"/>
                <a:cs typeface="Arial" panose="020B0604020202020204" pitchFamily="34" charset="0"/>
              </a:rPr>
              <a:t>uando esas sumas tengan su origen en un acuerdo consensuado (procesos de mutuo acuerdo o retiro voluntario, entre otros) estarán alcanzadas en cuanto superen los montos indemnizatorios mínimos previstos en la normativa laboral aplicable para el supuesto de despido sin causa.”</a:t>
            </a:r>
            <a:endParaRPr lang="es-AR"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endParaRPr lang="es-AR"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Fue reglamentado por el Capítulo II del Decreto 976/2018 (arts. 8 y 9).</a:t>
            </a:r>
          </a:p>
          <a:p>
            <a:pPr fontAlgn="auto">
              <a:spcAft>
                <a:spcPts val="0"/>
              </a:spcAft>
              <a:buFont typeface="Arial" pitchFamily="34" charset="0"/>
              <a:buChar char="•"/>
              <a:defRPr/>
            </a:pPr>
            <a:endParaRPr lang="es-AR" dirty="0"/>
          </a:p>
        </p:txBody>
      </p:sp>
      <p:sp>
        <p:nvSpPr>
          <p:cNvPr id="7168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BE17750-821A-4301-BBC3-2A12DCD6E3EE}" type="slidenum">
              <a:rPr lang="es-ES">
                <a:cs typeface="Arial" charset="0"/>
              </a:rPr>
              <a:pPr fontAlgn="base">
                <a:spcBef>
                  <a:spcPct val="0"/>
                </a:spcBef>
                <a:spcAft>
                  <a:spcPct val="0"/>
                </a:spcAft>
              </a:pPr>
              <a:t>57</a:t>
            </a:fld>
            <a:endParaRPr lang="es-ES">
              <a:cs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Título"/>
          <p:cNvSpPr>
            <a:spLocks noGrp="1"/>
          </p:cNvSpPr>
          <p:nvPr>
            <p:ph type="title"/>
          </p:nvPr>
        </p:nvSpPr>
        <p:spPr>
          <a:xfrm>
            <a:off x="0" y="785813"/>
            <a:ext cx="8858250" cy="714375"/>
          </a:xfrm>
        </p:spPr>
        <p:txBody>
          <a:bodyPr/>
          <a:lstStyle/>
          <a:p>
            <a:pPr algn="ctr"/>
            <a:r>
              <a:rPr lang="es-AR" sz="2400" b="1" smtClean="0">
                <a:solidFill>
                  <a:schemeClr val="tx1"/>
                </a:solidFill>
                <a:latin typeface="Arial" charset="0"/>
                <a:cs typeface="Arial" charset="0"/>
              </a:rPr>
              <a:t>SUMAS PERCIBIDAS POR DESVINCULACIONES LABORALES</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714500"/>
            <a:ext cx="8229600" cy="4643438"/>
          </a:xfrm>
        </p:spPr>
        <p:txBody>
          <a:bodyPr rtlCol="0">
            <a:normAutofit fontScale="62500" lnSpcReduction="20000"/>
          </a:bodyPr>
          <a:lstStyle/>
          <a:p>
            <a:pPr algn="just" fontAlgn="auto">
              <a:spcAft>
                <a:spcPts val="0"/>
              </a:spcAft>
              <a:buFont typeface="Arial" pitchFamily="34" charset="0"/>
              <a:buChar char="•"/>
              <a:defRPr/>
            </a:pPr>
            <a:r>
              <a:rPr lang="es-ES_tradnl" dirty="0" smtClean="0">
                <a:latin typeface="Arial" panose="020B0604020202020204" pitchFamily="34" charset="0"/>
                <a:cs typeface="Arial" panose="020B0604020202020204" pitchFamily="34" charset="0"/>
              </a:rPr>
              <a:t>Las que corresponda con motivo de la desvinculación laboral de empleados que se desempeñen en cargos directivos y ejecutivos de empresas públicas  y privadas que cumplan concurrentemente las siguientes condiciones:</a:t>
            </a:r>
          </a:p>
          <a:p>
            <a:pPr marL="457200" indent="-457200" algn="just" fontAlgn="auto">
              <a:spcAft>
                <a:spcPts val="0"/>
              </a:spcAft>
              <a:buFont typeface="+mj-lt"/>
              <a:buAutoNum type="arabicPeriod"/>
              <a:defRPr/>
            </a:pPr>
            <a:r>
              <a:rPr lang="es-ES_tradnl" b="1" i="1" dirty="0" smtClean="0">
                <a:solidFill>
                  <a:schemeClr val="accent6">
                    <a:lumMod val="50000"/>
                  </a:schemeClr>
                </a:solidFill>
                <a:latin typeface="Arial" panose="020B0604020202020204" pitchFamily="34" charset="0"/>
                <a:cs typeface="Arial" panose="020B0604020202020204" pitchFamily="34" charset="0"/>
              </a:rPr>
              <a:t>Deben haber ocupado o desempeñado efectivamente</a:t>
            </a:r>
            <a:r>
              <a:rPr lang="es-ES_tradnl" dirty="0" smtClean="0">
                <a:latin typeface="Arial" panose="020B0604020202020204" pitchFamily="34" charset="0"/>
                <a:cs typeface="Arial" panose="020B0604020202020204" pitchFamily="34" charset="0"/>
              </a:rPr>
              <a:t>, en forma continua o discontinua, </a:t>
            </a:r>
            <a:r>
              <a:rPr lang="es-ES_tradnl" b="1" i="1" dirty="0" smtClean="0">
                <a:solidFill>
                  <a:schemeClr val="accent6">
                    <a:lumMod val="50000"/>
                  </a:schemeClr>
                </a:solidFill>
                <a:latin typeface="Arial" panose="020B0604020202020204" pitchFamily="34" charset="0"/>
                <a:cs typeface="Arial" panose="020B0604020202020204" pitchFamily="34" charset="0"/>
              </a:rPr>
              <a:t>dentro de los doce meses anteriores a la fecha de desvinculación</a:t>
            </a:r>
            <a:r>
              <a:rPr lang="es-ES_tradnl" dirty="0" smtClean="0">
                <a:latin typeface="Arial" panose="020B0604020202020204" pitchFamily="34" charset="0"/>
                <a:cs typeface="Arial" panose="020B0604020202020204" pitchFamily="34" charset="0"/>
              </a:rPr>
              <a:t>, </a:t>
            </a:r>
            <a:r>
              <a:rPr lang="es-ES_tradnl" b="1" dirty="0" smtClean="0">
                <a:solidFill>
                  <a:schemeClr val="accent1">
                    <a:lumMod val="50000"/>
                  </a:schemeClr>
                </a:solidFill>
                <a:latin typeface="Arial" panose="020B0604020202020204" pitchFamily="34" charset="0"/>
                <a:cs typeface="Arial" panose="020B0604020202020204" pitchFamily="34" charset="0"/>
              </a:rPr>
              <a:t>cargos en directorios, consejos, juntas, comisiones ejecutivas o de dirección, órganos societarios similares, o posiciones que involucren la toma de decisiones o la ejecución de políticas y directivas adoptadas por los accionistas, socios u órganos antes mencionados.</a:t>
            </a:r>
          </a:p>
          <a:p>
            <a:pPr marL="457200" indent="-457200" algn="just" fontAlgn="auto">
              <a:spcAft>
                <a:spcPts val="0"/>
              </a:spcAft>
              <a:buFont typeface="+mj-lt"/>
              <a:buAutoNum type="arabicPeriod"/>
              <a:defRPr/>
            </a:pPr>
            <a:r>
              <a:rPr lang="es-ES_tradnl" b="1" i="1" dirty="0" smtClean="0">
                <a:solidFill>
                  <a:schemeClr val="accent6">
                    <a:lumMod val="50000"/>
                  </a:schemeClr>
                </a:solidFill>
                <a:latin typeface="Arial" panose="020B0604020202020204" pitchFamily="34" charset="0"/>
                <a:cs typeface="Arial" panose="020B0604020202020204" pitchFamily="34" charset="0"/>
              </a:rPr>
              <a:t>Cuya remuneración bruta mensual </a:t>
            </a:r>
            <a:r>
              <a:rPr lang="es-ES_tradnl" b="1" dirty="0" smtClean="0">
                <a:solidFill>
                  <a:schemeClr val="accent1">
                    <a:lumMod val="50000"/>
                  </a:schemeClr>
                </a:solidFill>
                <a:latin typeface="Arial" panose="020B0604020202020204" pitchFamily="34" charset="0"/>
                <a:cs typeface="Arial" panose="020B0604020202020204" pitchFamily="34" charset="0"/>
              </a:rPr>
              <a:t>tomada como base para el cálculo de la indemnización prevista por la legislación aplicable</a:t>
            </a:r>
            <a:r>
              <a:rPr lang="es-ES_tradnl" dirty="0" smtClean="0">
                <a:latin typeface="Arial" panose="020B0604020202020204" pitchFamily="34" charset="0"/>
                <a:cs typeface="Arial" panose="020B0604020202020204" pitchFamily="34" charset="0"/>
              </a:rPr>
              <a:t> </a:t>
            </a:r>
            <a:r>
              <a:rPr lang="es-ES_tradnl" b="1" i="1" dirty="0" smtClean="0">
                <a:solidFill>
                  <a:srgbClr val="FF0000"/>
                </a:solidFill>
                <a:latin typeface="Arial" panose="020B0604020202020204" pitchFamily="34" charset="0"/>
                <a:cs typeface="Arial" panose="020B0604020202020204" pitchFamily="34" charset="0"/>
              </a:rPr>
              <a:t>supere al menos en quince (15) veces el salario mínimo, vital y móvil vigente a la fecha de desvinculación</a:t>
            </a:r>
            <a:r>
              <a:rPr lang="es-ES_tradnl" dirty="0" smtClean="0">
                <a:latin typeface="Arial" panose="020B0604020202020204" pitchFamily="34" charset="0"/>
                <a:cs typeface="Arial" panose="020B0604020202020204" pitchFamily="34" charset="0"/>
              </a:rPr>
              <a:t>. ($ 10.700 x 15= $ 160.500 </a:t>
            </a:r>
            <a:r>
              <a:rPr lang="mr-IN" dirty="0" smtClean="0">
                <a:latin typeface="Arial" panose="020B0604020202020204" pitchFamily="34" charset="0"/>
              </a:rPr>
              <a:t>–</a:t>
            </a:r>
            <a:r>
              <a:rPr lang="es-ES_tradnl" dirty="0" smtClean="0">
                <a:latin typeface="Arial" panose="020B0604020202020204" pitchFamily="34" charset="0"/>
                <a:cs typeface="Arial" panose="020B0604020202020204" pitchFamily="34" charset="0"/>
              </a:rPr>
              <a:t> hasta 30-11-2018; $ 169.500 desde 1-12-2018 hasta 28-02-2019).</a:t>
            </a:r>
          </a:p>
          <a:p>
            <a:pPr fontAlgn="auto">
              <a:spcAft>
                <a:spcPts val="0"/>
              </a:spcAft>
              <a:buFont typeface="Arial" pitchFamily="34" charset="0"/>
              <a:buChar char="•"/>
              <a:defRPr/>
            </a:pPr>
            <a:endParaRPr lang="es-AR" dirty="0"/>
          </a:p>
        </p:txBody>
      </p:sp>
      <p:sp>
        <p:nvSpPr>
          <p:cNvPr id="7270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7698B1C-497F-4969-A75A-96408DC3902E}" type="slidenum">
              <a:rPr lang="es-ES">
                <a:cs typeface="Arial" charset="0"/>
              </a:rPr>
              <a:pPr fontAlgn="base">
                <a:spcBef>
                  <a:spcPct val="0"/>
                </a:spcBef>
                <a:spcAft>
                  <a:spcPct val="0"/>
                </a:spcAft>
              </a:pPr>
              <a:t>58</a:t>
            </a:fld>
            <a:endParaRPr lang="es-ES">
              <a:cs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Título"/>
          <p:cNvSpPr>
            <a:spLocks noGrp="1"/>
          </p:cNvSpPr>
          <p:nvPr>
            <p:ph type="title"/>
          </p:nvPr>
        </p:nvSpPr>
        <p:spPr>
          <a:xfrm>
            <a:off x="0" y="785813"/>
            <a:ext cx="8858250" cy="714375"/>
          </a:xfrm>
        </p:spPr>
        <p:txBody>
          <a:bodyPr/>
          <a:lstStyle/>
          <a:p>
            <a:pPr algn="ctr"/>
            <a:r>
              <a:rPr lang="es-AR" sz="2400" b="1" smtClean="0">
                <a:solidFill>
                  <a:schemeClr val="tx1"/>
                </a:solidFill>
                <a:latin typeface="Arial" charset="0"/>
                <a:cs typeface="Arial" charset="0"/>
              </a:rPr>
              <a:t>SUMAS PERCIBIDAS POR DESVINCULACIONES LABORALES</a:t>
            </a:r>
            <a:endParaRPr lang="es-AR" sz="2400" smtClean="0">
              <a:solidFill>
                <a:schemeClr val="tx1"/>
              </a:solidFill>
              <a:latin typeface="Gill Sans MT"/>
            </a:endParaRPr>
          </a:p>
        </p:txBody>
      </p:sp>
      <p:sp>
        <p:nvSpPr>
          <p:cNvPr id="3" name="2 Marcador de contenido"/>
          <p:cNvSpPr>
            <a:spLocks noGrp="1"/>
          </p:cNvSpPr>
          <p:nvPr>
            <p:ph idx="1"/>
          </p:nvPr>
        </p:nvSpPr>
        <p:spPr>
          <a:xfrm>
            <a:off x="457200" y="1600200"/>
            <a:ext cx="8229600" cy="4757738"/>
          </a:xfrm>
        </p:spPr>
        <p:txBody>
          <a:bodyPr rtlCol="0">
            <a:normAutofit lnSpcReduction="10000"/>
          </a:bodyPr>
          <a:lstStyle/>
          <a:p>
            <a:pPr algn="just"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Empresas públicas </a:t>
            </a:r>
            <a:r>
              <a:rPr lang="es-ES_tradnl" sz="2000" dirty="0" smtClean="0">
                <a:latin typeface="Arial" panose="020B0604020202020204" pitchFamily="34" charset="0"/>
                <a:cs typeface="Arial" panose="020B0604020202020204" pitchFamily="34" charset="0"/>
                <a:sym typeface="Wingdings"/>
              </a:rPr>
              <a:t> art. 8 inc. b) Ley 24.156</a:t>
            </a:r>
          </a:p>
          <a:p>
            <a:pPr lvl="1" algn="just" fontAlgn="auto">
              <a:spcAft>
                <a:spcPts val="0"/>
              </a:spcAft>
              <a:buFont typeface="Arial" pitchFamily="34" charset="0"/>
              <a:buChar char="–"/>
              <a:defRPr/>
            </a:pPr>
            <a:r>
              <a:rPr lang="es-ES_tradnl" sz="2000" i="1" dirty="0" smtClean="0">
                <a:latin typeface="Arial" panose="020B0604020202020204" pitchFamily="34" charset="0"/>
                <a:cs typeface="Arial" panose="020B0604020202020204" pitchFamily="34" charset="0"/>
              </a:rPr>
              <a:t>Empresas y Sociedades del Estado que abarca a las Empresas del Estado, las Sociedades del Estado, las Sociedades Anónimas con Participación Estatal Mayoritaria, las Sociedades de Economía Mixta y todas aquellas otras organizaciones empresariales donde el Estado nacional tenga participación mayoritaria en el capital o en la formación de las decisiones societarias.</a:t>
            </a:r>
          </a:p>
          <a:p>
            <a:pPr algn="just"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Para determinar el importe sujeto a imposición: </a:t>
            </a:r>
            <a:r>
              <a:rPr lang="es-ES_tradnl" sz="2000" b="1" dirty="0" smtClean="0">
                <a:latin typeface="Arial" panose="020B0604020202020204" pitchFamily="34" charset="0"/>
                <a:cs typeface="Arial" panose="020B0604020202020204" pitchFamily="34" charset="0"/>
              </a:rPr>
              <a:t>tener en cuenta Fallo Corte </a:t>
            </a:r>
            <a:r>
              <a:rPr lang="es-ES_tradnl" sz="2000" b="1" i="1" dirty="0" smtClean="0">
                <a:latin typeface="Arial" panose="020B0604020202020204" pitchFamily="34" charset="0"/>
                <a:cs typeface="Arial" panose="020B0604020202020204" pitchFamily="34" charset="0"/>
              </a:rPr>
              <a:t>in re “</a:t>
            </a:r>
            <a:r>
              <a:rPr lang="es-ES_tradnl" sz="2000" b="1" i="1" dirty="0" err="1" smtClean="0">
                <a:latin typeface="Arial" panose="020B0604020202020204" pitchFamily="34" charset="0"/>
                <a:cs typeface="Arial" panose="020B0604020202020204" pitchFamily="34" charset="0"/>
              </a:rPr>
              <a:t>Vizzotti</a:t>
            </a:r>
            <a:r>
              <a:rPr lang="es-ES_tradnl" sz="2000" b="1" i="1" dirty="0" smtClean="0">
                <a:latin typeface="Arial" panose="020B0604020202020204" pitchFamily="34" charset="0"/>
                <a:cs typeface="Arial" panose="020B0604020202020204" pitchFamily="34" charset="0"/>
              </a:rPr>
              <a:t>, Carlos Alberto c/ AMSA SA </a:t>
            </a:r>
            <a:r>
              <a:rPr lang="mr-IN" sz="2000" b="1" i="1" dirty="0" smtClean="0">
                <a:latin typeface="Arial" panose="020B0604020202020204" pitchFamily="34" charset="0"/>
              </a:rPr>
              <a:t>–</a:t>
            </a:r>
            <a:r>
              <a:rPr lang="es-ES_tradnl" sz="2000" b="1" i="1" dirty="0" smtClean="0">
                <a:latin typeface="Arial" panose="020B0604020202020204" pitchFamily="34" charset="0"/>
                <a:cs typeface="Arial" panose="020B0604020202020204" pitchFamily="34" charset="0"/>
              </a:rPr>
              <a:t> 14/09/2004).</a:t>
            </a:r>
            <a:endParaRPr lang="es-ES_tradnl" sz="2000" b="1"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_tradnl" sz="2000" dirty="0" smtClean="0">
                <a:latin typeface="Arial" panose="020B0604020202020204" pitchFamily="34" charset="0"/>
                <a:cs typeface="Arial" panose="020B0604020202020204" pitchFamily="34" charset="0"/>
              </a:rPr>
              <a:t>No resulta razonable, justo ni equitativo que la base salarial prevista en el primer párrafo del art. 245 LCT, pueda verse reducida en más de un 33%, considerándolo confiscatorio si supera dicho porcentaje. Por ende, corresponde realizar la determinación del impuesto sobre el excedente del 67%.</a:t>
            </a:r>
          </a:p>
          <a:p>
            <a:pPr fontAlgn="auto">
              <a:spcAft>
                <a:spcPts val="0"/>
              </a:spcAft>
              <a:buFont typeface="Arial" pitchFamily="34" charset="0"/>
              <a:buChar char="•"/>
              <a:defRPr/>
            </a:pPr>
            <a:endParaRPr lang="es-AR" dirty="0"/>
          </a:p>
        </p:txBody>
      </p:sp>
      <p:sp>
        <p:nvSpPr>
          <p:cNvPr id="7373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A7CB023-0744-4EFD-8363-0F115074A9A6}" type="slidenum">
              <a:rPr lang="es-ES">
                <a:cs typeface="Arial" charset="0"/>
              </a:rPr>
              <a:pPr fontAlgn="base">
                <a:spcBef>
                  <a:spcPct val="0"/>
                </a:spcBef>
                <a:spcAft>
                  <a:spcPct val="0"/>
                </a:spcAft>
              </a:pPr>
              <a:t>59</a:t>
            </a:fld>
            <a:endParaRPr lang="es-ES">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title"/>
          </p:nvPr>
        </p:nvSpPr>
        <p:spPr>
          <a:xfrm>
            <a:off x="0" y="857250"/>
            <a:ext cx="8858250" cy="857250"/>
          </a:xfrm>
          <a:ln>
            <a:solidFill>
              <a:schemeClr val="bg1"/>
            </a:solidFill>
          </a:ln>
        </p:spPr>
        <p:txBody>
          <a:bodyPr/>
          <a:lstStyle/>
          <a:p>
            <a:pPr algn="ctr"/>
            <a:r>
              <a:rPr lang="es-AR" sz="2400" b="1" smtClean="0">
                <a:solidFill>
                  <a:schemeClr val="tx1"/>
                </a:solidFill>
                <a:latin typeface="Arial" charset="0"/>
                <a:cs typeface="Arial" charset="0"/>
              </a:rPr>
              <a:t>ASPECTOS GENERALES</a:t>
            </a:r>
            <a:endParaRPr lang="es-ES" sz="2400" smtClean="0">
              <a:solidFill>
                <a:schemeClr val="tx1"/>
              </a:solidFill>
              <a:latin typeface="Gill Sans MT"/>
            </a:endParaRPr>
          </a:p>
        </p:txBody>
      </p:sp>
      <p:sp>
        <p:nvSpPr>
          <p:cNvPr id="19458" name="2 Marcador de contenido"/>
          <p:cNvSpPr>
            <a:spLocks noGrp="1"/>
          </p:cNvSpPr>
          <p:nvPr>
            <p:ph idx="1"/>
          </p:nvPr>
        </p:nvSpPr>
        <p:spPr>
          <a:xfrm>
            <a:off x="457200" y="1785938"/>
            <a:ext cx="8186738" cy="4429125"/>
          </a:xfrm>
        </p:spPr>
        <p:txBody>
          <a:bodyPr/>
          <a:lstStyle/>
          <a:p>
            <a:endParaRPr lang="es-ES" sz="1800" smtClean="0">
              <a:latin typeface="Calibri" pitchFamily="34" charset="0"/>
            </a:endParaRPr>
          </a:p>
          <a:p>
            <a:pPr algn="just"/>
            <a:r>
              <a:rPr lang="es-ES" sz="1800" smtClean="0">
                <a:latin typeface="Arial" charset="0"/>
                <a:cs typeface="Arial" charset="0"/>
              </a:rPr>
              <a:t>La ampliación de la base de imposición para captar, en principio, la totalidad de las rentas financieras requirió la instauración y coordinación de diferentes normas legales.</a:t>
            </a:r>
            <a:endParaRPr lang="es-AR" sz="1800" smtClean="0">
              <a:latin typeface="Arial" charset="0"/>
              <a:cs typeface="Arial" charset="0"/>
            </a:endParaRPr>
          </a:p>
          <a:p>
            <a:pPr lvl="1"/>
            <a:r>
              <a:rPr lang="es-ES" sz="1800" smtClean="0">
                <a:latin typeface="Arial" charset="0"/>
                <a:cs typeface="Arial" charset="0"/>
              </a:rPr>
              <a:t>Incorporación de un nuevo inciso al art. 2 (inc. 4) de la LIG</a:t>
            </a:r>
          </a:p>
          <a:p>
            <a:pPr lvl="1"/>
            <a:r>
              <a:rPr lang="es-ES" sz="1800" smtClean="0">
                <a:latin typeface="Arial" charset="0"/>
                <a:cs typeface="Arial" charset="0"/>
              </a:rPr>
              <a:t>Derogación de  exenciones establecidas por leyes especiales (Leyes 23.576; 24.441 y 24.083).</a:t>
            </a:r>
          </a:p>
          <a:p>
            <a:pPr lvl="1"/>
            <a:r>
              <a:rPr lang="es-ES" sz="1800" smtClean="0">
                <a:latin typeface="Arial" charset="0"/>
                <a:cs typeface="Arial" charset="0"/>
              </a:rPr>
              <a:t>Necesidad de modificar las exenciones previstas en la propia LIG.</a:t>
            </a:r>
          </a:p>
          <a:p>
            <a:pPr lvl="2"/>
            <a:r>
              <a:rPr lang="es-ES" sz="1800" smtClean="0">
                <a:latin typeface="Arial" charset="0"/>
                <a:cs typeface="Arial" charset="0"/>
              </a:rPr>
              <a:t>Art. 20 h) Excluye intereses de plazo fijo.</a:t>
            </a:r>
          </a:p>
          <a:p>
            <a:pPr lvl="2"/>
            <a:r>
              <a:rPr lang="es-ES" sz="1800" smtClean="0">
                <a:latin typeface="Arial" charset="0"/>
                <a:cs typeface="Arial" charset="0"/>
              </a:rPr>
              <a:t>Art. 20 k) Elimina exención de títulos públicos</a:t>
            </a:r>
          </a:p>
          <a:p>
            <a:pPr lvl="2"/>
            <a:r>
              <a:rPr lang="es-ES" sz="1800" smtClean="0">
                <a:latin typeface="Arial" charset="0"/>
                <a:cs typeface="Arial" charset="0"/>
              </a:rPr>
              <a:t>Art. 20 w) Lo modifica sustancialmente como se desarrollará</a:t>
            </a:r>
          </a:p>
          <a:p>
            <a:r>
              <a:rPr lang="es-ES" sz="1800" smtClean="0">
                <a:latin typeface="Arial" charset="0"/>
                <a:cs typeface="Arial" charset="0"/>
              </a:rPr>
              <a:t>No obstante mantienen la exención disposiciones emergentes de los CEDII con Bolivia y Brasil y las disposiciones de la Ley 19.640</a:t>
            </a:r>
            <a:r>
              <a:rPr lang="es-ES" sz="2400" smtClean="0">
                <a:latin typeface="Arial" charset="0"/>
                <a:cs typeface="Arial" charset="0"/>
              </a:rPr>
              <a:t>.</a:t>
            </a:r>
          </a:p>
          <a:p>
            <a:endParaRPr lang="es-ES" sz="2000" smtClean="0">
              <a:latin typeface="Calibri" pitchFamily="34" charset="0"/>
            </a:endParaRPr>
          </a:p>
        </p:txBody>
      </p:sp>
      <p:sp>
        <p:nvSpPr>
          <p:cNvPr id="1945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EA7AEC4-22D3-418D-8DE0-4FA32E4CD36A}" type="slidenum">
              <a:rPr lang="es-ES">
                <a:cs typeface="Arial" charset="0"/>
              </a:rPr>
              <a:pPr fontAlgn="base">
                <a:spcBef>
                  <a:spcPct val="0"/>
                </a:spcBef>
                <a:spcAft>
                  <a:spcPct val="0"/>
                </a:spcAft>
              </a:pPr>
              <a:t>6</a:t>
            </a:fld>
            <a:endParaRPr lang="es-ES">
              <a:cs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Título"/>
          <p:cNvSpPr>
            <a:spLocks noGrp="1"/>
          </p:cNvSpPr>
          <p:nvPr>
            <p:ph type="title"/>
          </p:nvPr>
        </p:nvSpPr>
        <p:spPr>
          <a:xfrm>
            <a:off x="0" y="857250"/>
            <a:ext cx="8858250" cy="714375"/>
          </a:xfrm>
        </p:spPr>
        <p:txBody>
          <a:bodyPr/>
          <a:lstStyle/>
          <a:p>
            <a:pPr algn="ctr"/>
            <a:r>
              <a:rPr lang="es-AR" sz="2400" b="1" smtClean="0">
                <a:solidFill>
                  <a:schemeClr val="tx1"/>
                </a:solidFill>
                <a:latin typeface="Arial" charset="0"/>
                <a:cs typeface="Arial" charset="0"/>
              </a:rPr>
              <a:t>SUMAS PERCIBIDAS POR DESVINCULACIONES LABORALES</a:t>
            </a:r>
            <a:endParaRPr lang="es-AR" sz="2400" smtClean="0">
              <a:solidFill>
                <a:schemeClr val="tx1"/>
              </a:solidFill>
              <a:latin typeface="Gill Sans MT"/>
            </a:endParaRPr>
          </a:p>
        </p:txBody>
      </p:sp>
      <p:sp>
        <p:nvSpPr>
          <p:cNvPr id="74754" name="2 Marcador de contenido"/>
          <p:cNvSpPr>
            <a:spLocks noGrp="1"/>
          </p:cNvSpPr>
          <p:nvPr>
            <p:ph idx="1"/>
          </p:nvPr>
        </p:nvSpPr>
        <p:spPr/>
        <p:txBody>
          <a:bodyPr/>
          <a:lstStyle/>
          <a:p>
            <a:pPr algn="just"/>
            <a:r>
              <a:rPr lang="es-ES_tradnl" sz="2000" smtClean="0">
                <a:latin typeface="Arial" charset="0"/>
                <a:cs typeface="Arial" charset="0"/>
              </a:rPr>
              <a:t>Para determinar el importe sujeto a imposición: tener en cuenta Fallo Corte </a:t>
            </a:r>
            <a:r>
              <a:rPr lang="es-ES_tradnl" sz="2000" i="1" smtClean="0">
                <a:latin typeface="Arial" charset="0"/>
                <a:cs typeface="Arial" charset="0"/>
              </a:rPr>
              <a:t>in re “Vizzotti, Carlos Alberto c/ AMSA SA </a:t>
            </a:r>
            <a:r>
              <a:rPr lang="mr-IN" sz="2000" i="1" smtClean="0">
                <a:latin typeface="Arial" charset="0"/>
              </a:rPr>
              <a:t>–</a:t>
            </a:r>
            <a:r>
              <a:rPr lang="es-ES_tradnl" sz="2000" i="1" smtClean="0">
                <a:latin typeface="Arial" charset="0"/>
                <a:cs typeface="Arial" charset="0"/>
              </a:rPr>
              <a:t> 14/09/2004).</a:t>
            </a:r>
          </a:p>
          <a:p>
            <a:pPr lvl="1" algn="just"/>
            <a:r>
              <a:rPr lang="es-ES_tradnl" sz="2000" i="1" smtClean="0">
                <a:latin typeface="Arial" charset="0"/>
                <a:cs typeface="Arial" charset="0"/>
              </a:rPr>
              <a:t>Circular  (AFIP) 4/2012</a:t>
            </a:r>
            <a:endParaRPr lang="es-ES_tradnl" sz="2000" smtClean="0">
              <a:latin typeface="Arial" charset="0"/>
              <a:cs typeface="Arial" charset="0"/>
            </a:endParaRPr>
          </a:p>
          <a:p>
            <a:pPr lvl="1" algn="just"/>
            <a:r>
              <a:rPr lang="es-ES_tradnl" sz="2000" smtClean="0">
                <a:latin typeface="Arial" charset="0"/>
                <a:cs typeface="Arial" charset="0"/>
              </a:rPr>
              <a:t>Comparar monto abonado (MA) con tope segundo párrafo art. 245 (M245)</a:t>
            </a:r>
          </a:p>
          <a:p>
            <a:pPr lvl="1" algn="just"/>
            <a:r>
              <a:rPr lang="es-ES_tradnl" sz="2000" smtClean="0">
                <a:latin typeface="Arial" charset="0"/>
                <a:cs typeface="Arial" charset="0"/>
              </a:rPr>
              <a:t>Si MA &lt;= M245 </a:t>
            </a:r>
            <a:r>
              <a:rPr lang="es-ES_tradnl" sz="2000" smtClean="0">
                <a:latin typeface="Arial" charset="0"/>
                <a:cs typeface="Arial" charset="0"/>
                <a:sym typeface="Wingdings" pitchFamily="2" charset="2"/>
              </a:rPr>
              <a:t> TODO EXENTO</a:t>
            </a:r>
          </a:p>
          <a:p>
            <a:pPr lvl="1" algn="just"/>
            <a:r>
              <a:rPr lang="es-ES_tradnl" sz="2000" smtClean="0">
                <a:latin typeface="Arial" charset="0"/>
                <a:cs typeface="Arial" charset="0"/>
                <a:sym typeface="Wingdings" pitchFamily="2" charset="2"/>
              </a:rPr>
              <a:t>SI MA &gt; M245</a:t>
            </a:r>
          </a:p>
          <a:p>
            <a:pPr lvl="2" algn="just"/>
            <a:r>
              <a:rPr lang="es-ES_tradnl" smtClean="0">
                <a:latin typeface="Arial" charset="0"/>
                <a:cs typeface="Arial" charset="0"/>
                <a:sym typeface="Wingdings" pitchFamily="2" charset="2"/>
              </a:rPr>
              <a:t>OBTENER EL LÍMITE VIZZOTTI = 67% MONTO ABONADO (LV)</a:t>
            </a:r>
          </a:p>
          <a:p>
            <a:pPr lvl="2" algn="just"/>
            <a:r>
              <a:rPr lang="es-ES_tradnl" smtClean="0">
                <a:latin typeface="Arial" charset="0"/>
                <a:cs typeface="Arial" charset="0"/>
                <a:sym typeface="Wingdings" pitchFamily="2" charset="2"/>
              </a:rPr>
              <a:t>SI</a:t>
            </a:r>
          </a:p>
          <a:p>
            <a:pPr lvl="3" algn="just"/>
            <a:r>
              <a:rPr lang="es-ES_tradnl" smtClean="0">
                <a:latin typeface="Arial" charset="0"/>
                <a:cs typeface="Arial" charset="0"/>
                <a:sym typeface="Wingdings" pitchFamily="2" charset="2"/>
              </a:rPr>
              <a:t>M245&gt;= LV  TODO EXENTO</a:t>
            </a:r>
          </a:p>
          <a:p>
            <a:pPr lvl="3" algn="just"/>
            <a:r>
              <a:rPr lang="es-ES_tradnl" smtClean="0">
                <a:latin typeface="Arial" charset="0"/>
                <a:cs typeface="Arial" charset="0"/>
                <a:sym typeface="Wingdings" pitchFamily="2" charset="2"/>
              </a:rPr>
              <a:t>M245 &lt; LV  EXENTO LV; DIFERENCIA GRAVADA</a:t>
            </a:r>
            <a:endParaRPr lang="es-ES_tradnl" smtClean="0">
              <a:latin typeface="Arial" charset="0"/>
              <a:cs typeface="Arial" charset="0"/>
            </a:endParaRPr>
          </a:p>
          <a:p>
            <a:endParaRPr lang="es-AR" smtClean="0"/>
          </a:p>
        </p:txBody>
      </p:sp>
      <p:sp>
        <p:nvSpPr>
          <p:cNvPr id="7475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0A9F975-4E6C-4817-A01C-AE3DF5F57175}" type="slidenum">
              <a:rPr lang="es-ES">
                <a:cs typeface="Arial" charset="0"/>
              </a:rPr>
              <a:pPr fontAlgn="base">
                <a:spcBef>
                  <a:spcPct val="0"/>
                </a:spcBef>
                <a:spcAft>
                  <a:spcPct val="0"/>
                </a:spcAft>
              </a:pPr>
              <a:t>60</a:t>
            </a:fld>
            <a:endParaRPr lang="es-ES">
              <a:cs typeface="Arial"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es-AR" b="1" dirty="0" smtClean="0">
                <a:latin typeface="Arial" panose="020B0604020202020204" pitchFamily="34" charset="0"/>
                <a:cs typeface="Arial" panose="020B0604020202020204" pitchFamily="34" charset="0"/>
              </a:rPr>
              <a:t>Art. 245</a:t>
            </a:r>
            <a:r>
              <a:rPr lang="es-AR" dirty="0" smtClean="0">
                <a:latin typeface="Arial" panose="020B0604020202020204" pitchFamily="34" charset="0"/>
                <a:cs typeface="Arial" panose="020B0604020202020204" pitchFamily="34" charset="0"/>
              </a:rPr>
              <a:t> - En los casos de despido dispuesto por el empleador sin justa causa, habiendo o no mediado preaviso, éste deberá abonar al trabajador una indemnización equivalente a UN (1) mes de sueldo por cada año de servicio o fracción mayor de tres (3) meses, tomando como base la mejor remuneración mensual, normal y habitual devengada durante el último año o durante el tiempo de prestación de servicios si éste fuera menor.</a:t>
            </a:r>
          </a:p>
          <a:p>
            <a:pPr algn="just" fontAlgn="auto">
              <a:spcAft>
                <a:spcPts val="0"/>
              </a:spcAft>
              <a:buFont typeface="Arial" pitchFamily="34" charset="0"/>
              <a:buChar char="•"/>
              <a:defRPr/>
            </a:pPr>
            <a:endParaRPr lang="es-AR"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Dicha base </a:t>
            </a:r>
            <a:r>
              <a:rPr lang="es-AR" b="1" i="1" dirty="0" smtClean="0">
                <a:solidFill>
                  <a:schemeClr val="accent6">
                    <a:lumMod val="50000"/>
                  </a:schemeClr>
                </a:solidFill>
                <a:latin typeface="Arial" panose="020B0604020202020204" pitchFamily="34" charset="0"/>
                <a:cs typeface="Arial" panose="020B0604020202020204" pitchFamily="34" charset="0"/>
              </a:rPr>
              <a:t>no podrá exceder el equivalente de TRES (3) veces el importe mensual de la suma que resulte del promedio de todas las remuneraciones previstas en el convenio colectivo de trabajo aplicable al trabajador, al momento del despido, por la jornada legal o convencional, excluida la antigüedad.</a:t>
            </a:r>
            <a:r>
              <a:rPr lang="es-AR" dirty="0" smtClean="0">
                <a:latin typeface="Arial" panose="020B0604020202020204" pitchFamily="34" charset="0"/>
                <a:cs typeface="Arial" panose="020B0604020202020204" pitchFamily="34" charset="0"/>
              </a:rPr>
              <a:t> Al MINISTERIO DE TRABAJO, EMPLEO Y SEGURIDAD SOCIAL le corresponderá fijar y publicar el promedio resultante, juntamente con las escalas salariales de cada Convenio Colectivo de Trabajo.</a:t>
            </a:r>
          </a:p>
          <a:p>
            <a:pPr fontAlgn="auto">
              <a:spcAft>
                <a:spcPts val="0"/>
              </a:spcAft>
              <a:buFont typeface="Arial" pitchFamily="34" charset="0"/>
              <a:buChar char="•"/>
              <a:defRPr/>
            </a:pPr>
            <a:endParaRPr lang="es-AR" dirty="0"/>
          </a:p>
        </p:txBody>
      </p:sp>
      <p:sp>
        <p:nvSpPr>
          <p:cNvPr id="75778"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40B7333A-877F-4941-98BB-EA7A3F080F9D}" type="slidenum">
              <a:rPr lang="es-ES">
                <a:cs typeface="Arial" charset="0"/>
              </a:rPr>
              <a:pPr fontAlgn="base">
                <a:spcBef>
                  <a:spcPct val="0"/>
                </a:spcBef>
                <a:spcAft>
                  <a:spcPct val="0"/>
                </a:spcAft>
              </a:pPr>
              <a:t>61</a:t>
            </a:fld>
            <a:endParaRPr lang="es-ES">
              <a:cs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1 Título"/>
          <p:cNvSpPr>
            <a:spLocks noGrp="1"/>
          </p:cNvSpPr>
          <p:nvPr>
            <p:ph type="title"/>
          </p:nvPr>
        </p:nvSpPr>
        <p:spPr>
          <a:xfrm>
            <a:off x="0" y="1071563"/>
            <a:ext cx="8858250" cy="857250"/>
          </a:xfrm>
        </p:spPr>
        <p:txBody>
          <a:bodyPr/>
          <a:lstStyle/>
          <a:p>
            <a:pPr algn="ctr"/>
            <a:r>
              <a:rPr lang="es-AR" sz="2400" b="1" smtClean="0">
                <a:solidFill>
                  <a:schemeClr val="tx1"/>
                </a:solidFill>
                <a:latin typeface="Arial" charset="0"/>
                <a:cs typeface="Arial" charset="0"/>
              </a:rPr>
              <a:t>SUMAS PERCIBIDAS POR DESVINCULACIONES LABORALES</a:t>
            </a:r>
            <a:endParaRPr lang="es-AR" sz="2400" smtClean="0">
              <a:solidFill>
                <a:schemeClr val="tx1"/>
              </a:solidFill>
              <a:latin typeface="Gill Sans MT"/>
            </a:endParaRPr>
          </a:p>
        </p:txBody>
      </p:sp>
      <p:sp>
        <p:nvSpPr>
          <p:cNvPr id="76802" name="2 Marcador de contenido"/>
          <p:cNvSpPr>
            <a:spLocks noGrp="1"/>
          </p:cNvSpPr>
          <p:nvPr>
            <p:ph idx="1"/>
          </p:nvPr>
        </p:nvSpPr>
        <p:spPr>
          <a:xfrm>
            <a:off x="285750" y="5643563"/>
            <a:ext cx="8401050" cy="482600"/>
          </a:xfrm>
        </p:spPr>
        <p:txBody>
          <a:bodyPr/>
          <a:lstStyle/>
          <a:p>
            <a:r>
              <a:rPr lang="es-ES_tradnl" sz="1700" b="1" smtClean="0"/>
              <a:t>VIGENCIA: 2 NOVIEMBRE 2018</a:t>
            </a:r>
          </a:p>
          <a:p>
            <a:endParaRPr lang="es-AR" smtClean="0"/>
          </a:p>
        </p:txBody>
      </p:sp>
      <p:sp>
        <p:nvSpPr>
          <p:cNvPr id="7680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1CFBB9C-B92E-4068-A566-B92F4094B1DA}" type="slidenum">
              <a:rPr lang="es-ES">
                <a:cs typeface="Arial" charset="0"/>
              </a:rPr>
              <a:pPr fontAlgn="base">
                <a:spcBef>
                  <a:spcPct val="0"/>
                </a:spcBef>
                <a:spcAft>
                  <a:spcPct val="0"/>
                </a:spcAft>
              </a:pPr>
              <a:t>62</a:t>
            </a:fld>
            <a:endParaRPr lang="es-ES">
              <a:cs typeface="Arial" charset="0"/>
            </a:endParaRPr>
          </a:p>
        </p:txBody>
      </p:sp>
      <p:graphicFrame>
        <p:nvGraphicFramePr>
          <p:cNvPr id="5" name="Marcador de contenido 3"/>
          <p:cNvGraphicFramePr>
            <a:graphicFrameLocks/>
          </p:cNvGraphicFramePr>
          <p:nvPr/>
        </p:nvGraphicFramePr>
        <p:xfrm>
          <a:off x="500063" y="2428875"/>
          <a:ext cx="8001000" cy="2857500"/>
        </p:xfrm>
        <a:graphic>
          <a:graphicData uri="http://schemas.openxmlformats.org/drawingml/2006/table">
            <a:tbl>
              <a:tblPr firstRow="1" bandRow="1">
                <a:tableStyleId>{5C22544A-7EE6-4342-B048-85BDC9FD1C3A}</a:tableStyleId>
              </a:tblPr>
              <a:tblGrid>
                <a:gridCol w="2238908">
                  <a:extLst>
                    <a:ext uri="{9D8B030D-6E8A-4147-A177-3AD203B41FA5}"/>
                  </a:extLst>
                </a:gridCol>
                <a:gridCol w="1960267">
                  <a:extLst>
                    <a:ext uri="{9D8B030D-6E8A-4147-A177-3AD203B41FA5}"/>
                  </a:extLst>
                </a:gridCol>
                <a:gridCol w="3801881">
                  <a:extLst>
                    <a:ext uri="{9D8B030D-6E8A-4147-A177-3AD203B41FA5}"/>
                  </a:extLst>
                </a:gridCol>
              </a:tblGrid>
              <a:tr h="707016">
                <a:tc>
                  <a:txBody>
                    <a:bodyPr/>
                    <a:lstStyle/>
                    <a:p>
                      <a:pPr algn="ctr"/>
                      <a:r>
                        <a:rPr lang="es-ES_tradnl" dirty="0"/>
                        <a:t>MONTO PAGAD0</a:t>
                      </a:r>
                    </a:p>
                  </a:txBody>
                  <a:tcPr/>
                </a:tc>
                <a:tc>
                  <a:txBody>
                    <a:bodyPr/>
                    <a:lstStyle/>
                    <a:p>
                      <a:pPr algn="ctr"/>
                      <a:r>
                        <a:rPr lang="es-ES_tradnl" dirty="0"/>
                        <a:t>LIMITE VIZZOTTI</a:t>
                      </a:r>
                    </a:p>
                  </a:txBody>
                  <a:tcPr/>
                </a:tc>
                <a:tc>
                  <a:txBody>
                    <a:bodyPr/>
                    <a:lstStyle/>
                    <a:p>
                      <a:pPr algn="ctr"/>
                      <a:r>
                        <a:rPr lang="es-ES_tradnl" dirty="0"/>
                        <a:t>SOLUCIÓN</a:t>
                      </a:r>
                    </a:p>
                  </a:txBody>
                  <a:tcPr/>
                </a:tc>
                <a:extLst>
                  <a:ext uri="{0D108BD9-81ED-4DB2-BD59-A6C34878D82A}"/>
                </a:extLst>
              </a:tr>
              <a:tr h="716835">
                <a:tc>
                  <a:txBody>
                    <a:bodyPr/>
                    <a:lstStyle/>
                    <a:p>
                      <a:pPr algn="ctr"/>
                      <a:r>
                        <a:rPr lang="es-ES_tradnl" dirty="0"/>
                        <a:t>HASTA 450.000</a:t>
                      </a:r>
                    </a:p>
                  </a:txBody>
                  <a:tcPr/>
                </a:tc>
                <a:tc>
                  <a:txBody>
                    <a:bodyPr/>
                    <a:lstStyle/>
                    <a:p>
                      <a:endParaRPr lang="es-ES_tradnl" dirty="0"/>
                    </a:p>
                  </a:txBody>
                  <a:tcPr/>
                </a:tc>
                <a:tc>
                  <a:txBody>
                    <a:bodyPr/>
                    <a:lstStyle/>
                    <a:p>
                      <a:r>
                        <a:rPr lang="es-ES_tradnl" dirty="0"/>
                        <a:t>TODO EXENTO</a:t>
                      </a:r>
                    </a:p>
                  </a:txBody>
                  <a:tcPr/>
                </a:tc>
                <a:extLst>
                  <a:ext uri="{0D108BD9-81ED-4DB2-BD59-A6C34878D82A}"/>
                </a:extLst>
              </a:tr>
              <a:tr h="716835">
                <a:tc>
                  <a:txBody>
                    <a:bodyPr/>
                    <a:lstStyle/>
                    <a:p>
                      <a:pPr algn="ctr"/>
                      <a:r>
                        <a:rPr lang="es-ES_tradnl" dirty="0"/>
                        <a:t>600.000</a:t>
                      </a:r>
                    </a:p>
                  </a:txBody>
                  <a:tcPr/>
                </a:tc>
                <a:tc>
                  <a:txBody>
                    <a:bodyPr/>
                    <a:lstStyle/>
                    <a:p>
                      <a:r>
                        <a:rPr lang="es-ES_tradnl" dirty="0"/>
                        <a:t>67% = 402.000</a:t>
                      </a:r>
                    </a:p>
                  </a:txBody>
                  <a:tcPr/>
                </a:tc>
                <a:tc>
                  <a:txBody>
                    <a:bodyPr/>
                    <a:lstStyle/>
                    <a:p>
                      <a:r>
                        <a:rPr lang="es-ES_tradnl" dirty="0"/>
                        <a:t>EXENTO 450.000;  GRAVADO 150.000</a:t>
                      </a:r>
                    </a:p>
                  </a:txBody>
                  <a:tcPr/>
                </a:tc>
                <a:extLst>
                  <a:ext uri="{0D108BD9-81ED-4DB2-BD59-A6C34878D82A}"/>
                </a:extLst>
              </a:tr>
              <a:tr h="716835">
                <a:tc>
                  <a:txBody>
                    <a:bodyPr/>
                    <a:lstStyle/>
                    <a:p>
                      <a:pPr algn="ctr"/>
                      <a:r>
                        <a:rPr lang="es-ES_tradnl" dirty="0"/>
                        <a:t>850.000</a:t>
                      </a:r>
                    </a:p>
                  </a:txBody>
                  <a:tcPr/>
                </a:tc>
                <a:tc>
                  <a:txBody>
                    <a:bodyPr/>
                    <a:lstStyle/>
                    <a:p>
                      <a:r>
                        <a:rPr lang="es-ES_tradnl" dirty="0"/>
                        <a:t>67% = 569.500</a:t>
                      </a:r>
                    </a:p>
                  </a:txBody>
                  <a:tcPr/>
                </a:tc>
                <a:tc>
                  <a:txBody>
                    <a:bodyPr/>
                    <a:lstStyle/>
                    <a:p>
                      <a:r>
                        <a:rPr lang="es-ES_tradnl" dirty="0"/>
                        <a:t>EXENTO 560.500; GRAVADO 280.500</a:t>
                      </a:r>
                    </a:p>
                  </a:txBody>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1 Título"/>
          <p:cNvSpPr>
            <a:spLocks noGrp="1"/>
          </p:cNvSpPr>
          <p:nvPr>
            <p:ph type="title"/>
          </p:nvPr>
        </p:nvSpPr>
        <p:spPr>
          <a:xfrm>
            <a:off x="0" y="1643063"/>
            <a:ext cx="8858250" cy="1357312"/>
          </a:xfrm>
        </p:spPr>
        <p:txBody>
          <a:bodyPr/>
          <a:lstStyle/>
          <a:p>
            <a:pPr algn="ctr"/>
            <a:r>
              <a:rPr lang="es-AR" b="1" smtClean="0">
                <a:solidFill>
                  <a:schemeClr val="tx1"/>
                </a:solidFill>
                <a:latin typeface="Arial" charset="0"/>
                <a:cs typeface="Arial" charset="0"/>
              </a:rPr>
              <a:t>DEDUCCIONES PERSONALES</a:t>
            </a:r>
            <a:endParaRPr lang="es-AR" smtClean="0">
              <a:solidFill>
                <a:schemeClr val="tx1"/>
              </a:solidFill>
              <a:latin typeface="Gill Sans MT"/>
            </a:endParaRPr>
          </a:p>
        </p:txBody>
      </p:sp>
      <p:sp>
        <p:nvSpPr>
          <p:cNvPr id="77826"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41CAAC6-6C54-4583-B667-295A717137B9}" type="slidenum">
              <a:rPr lang="es-ES">
                <a:cs typeface="Arial" charset="0"/>
              </a:rPr>
              <a:pPr fontAlgn="base">
                <a:spcBef>
                  <a:spcPct val="0"/>
                </a:spcBef>
                <a:spcAft>
                  <a:spcPct val="0"/>
                </a:spcAft>
              </a:pPr>
              <a:t>63</a:t>
            </a:fld>
            <a:endParaRPr lang="es-ES">
              <a:cs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1 Título"/>
          <p:cNvSpPr>
            <a:spLocks noGrp="1"/>
          </p:cNvSpPr>
          <p:nvPr>
            <p:ph type="title"/>
          </p:nvPr>
        </p:nvSpPr>
        <p:spPr>
          <a:xfrm>
            <a:off x="0" y="571500"/>
            <a:ext cx="8858250" cy="857250"/>
          </a:xfrm>
        </p:spPr>
        <p:txBody>
          <a:bodyPr/>
          <a:lstStyle/>
          <a:p>
            <a:pPr algn="ctr"/>
            <a:r>
              <a:rPr lang="es-AR" sz="2400" b="1" smtClean="0">
                <a:solidFill>
                  <a:schemeClr val="tx1"/>
                </a:solidFill>
                <a:latin typeface="Arial" charset="0"/>
                <a:cs typeface="Arial" charset="0"/>
              </a:rPr>
              <a:t>IMPORTES 2018</a:t>
            </a:r>
            <a:endParaRPr lang="es-AR" sz="2400" smtClean="0">
              <a:solidFill>
                <a:schemeClr val="tx1"/>
              </a:solidFill>
              <a:latin typeface="Gill Sans MT"/>
            </a:endParaRPr>
          </a:p>
        </p:txBody>
      </p:sp>
      <p:sp>
        <p:nvSpPr>
          <p:cNvPr id="78850"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E09291D-6809-4C49-9EEA-DE07985B89F3}" type="slidenum">
              <a:rPr lang="es-ES">
                <a:cs typeface="Arial" charset="0"/>
              </a:rPr>
              <a:pPr fontAlgn="base">
                <a:spcBef>
                  <a:spcPct val="0"/>
                </a:spcBef>
                <a:spcAft>
                  <a:spcPct val="0"/>
                </a:spcAft>
              </a:pPr>
              <a:t>64</a:t>
            </a:fld>
            <a:endParaRPr lang="es-ES">
              <a:cs typeface="Arial" charset="0"/>
            </a:endParaRPr>
          </a:p>
        </p:txBody>
      </p:sp>
      <p:graphicFrame>
        <p:nvGraphicFramePr>
          <p:cNvPr id="6" name="Marcador de contenido 3">
            <a:extLst>
              <a:ext uri="{FF2B5EF4-FFF2-40B4-BE49-F238E27FC236}"/>
            </a:extLst>
          </p:cNvPr>
          <p:cNvGraphicFramePr>
            <a:graphicFrameLocks noGrp="1"/>
          </p:cNvGraphicFramePr>
          <p:nvPr>
            <p:ph idx="1"/>
          </p:nvPr>
        </p:nvGraphicFramePr>
        <p:xfrm>
          <a:off x="357188" y="1428750"/>
          <a:ext cx="8534400" cy="3997325"/>
        </p:xfrm>
        <a:graphic>
          <a:graphicData uri="http://schemas.openxmlformats.org/drawingml/2006/table">
            <a:tbl>
              <a:tblPr firstRow="1" firstCol="1" bandRow="1">
                <a:tableStyleId>{5C22544A-7EE6-4342-B048-85BDC9FD1C3A}</a:tableStyleId>
              </a:tblPr>
              <a:tblGrid>
                <a:gridCol w="4620835">
                  <a:extLst>
                    <a:ext uri="{9D8B030D-6E8A-4147-A177-3AD203B41FA5}"/>
                  </a:extLst>
                </a:gridCol>
                <a:gridCol w="1956783">
                  <a:extLst>
                    <a:ext uri="{9D8B030D-6E8A-4147-A177-3AD203B41FA5}"/>
                  </a:extLst>
                </a:gridCol>
                <a:gridCol w="1956783">
                  <a:extLst>
                    <a:ext uri="{9D8B030D-6E8A-4147-A177-3AD203B41FA5}"/>
                  </a:extLst>
                </a:gridCol>
              </a:tblGrid>
              <a:tr h="1262473">
                <a:tc>
                  <a:txBody>
                    <a:bodyPr/>
                    <a:lstStyle/>
                    <a:p>
                      <a:pPr algn="ctr">
                        <a:spcAft>
                          <a:spcPts val="0"/>
                        </a:spcAft>
                      </a:pPr>
                      <a:r>
                        <a:rPr lang="es-AR" sz="1100" dirty="0">
                          <a:effectLst/>
                        </a:rPr>
                        <a:t>DEDUCCIONES PERSONALES 2018 </a:t>
                      </a:r>
                      <a:endParaRPr lang="es-A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s-AR" sz="1100">
                          <a:effectLst/>
                        </a:rPr>
                        <a:t> TODO EL PAIS EXCEPTO PATAGONIA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spcAft>
                          <a:spcPts val="0"/>
                        </a:spcAft>
                      </a:pPr>
                      <a:r>
                        <a:rPr lang="es-AR" sz="1100">
                          <a:effectLst/>
                        </a:rPr>
                        <a:t> PATAGONIA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extLst>
              </a:tr>
              <a:tr h="294577">
                <a:tc>
                  <a:txBody>
                    <a:bodyPr/>
                    <a:lstStyle/>
                    <a:p>
                      <a:pPr>
                        <a:spcAft>
                          <a:spcPts val="0"/>
                        </a:spcAft>
                      </a:pPr>
                      <a:r>
                        <a:rPr lang="es-AR" sz="1100">
                          <a:effectLst/>
                        </a:rPr>
                        <a:t>GANANCIA NO IMPONIBLE</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66.917,91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81.639,85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extLst>
              </a:tr>
              <a:tr h="294577">
                <a:tc>
                  <a:txBody>
                    <a:bodyPr/>
                    <a:lstStyle/>
                    <a:p>
                      <a:pPr>
                        <a:spcAft>
                          <a:spcPts val="0"/>
                        </a:spcAft>
                      </a:pPr>
                      <a:r>
                        <a:rPr lang="es-AR" sz="1100">
                          <a:effectLst/>
                        </a:rPr>
                        <a:t>CONYUGE</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62.385,20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76.109,94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extLst>
              </a:tr>
              <a:tr h="946854">
                <a:tc>
                  <a:txBody>
                    <a:bodyPr/>
                    <a:lstStyle/>
                    <a:p>
                      <a:pPr>
                        <a:spcAft>
                          <a:spcPts val="0"/>
                        </a:spcAft>
                      </a:pPr>
                      <a:r>
                        <a:rPr lang="es-AR" sz="1100">
                          <a:effectLst/>
                        </a:rPr>
                        <a:t>HIJO, HIJA, HIJASTRO, HIJASTRA MENOR DE 18 AÑOS O INCAPACITADO PARA EL TRABAJO</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spcAft>
                          <a:spcPts val="0"/>
                        </a:spcAft>
                      </a:pPr>
                      <a:r>
                        <a:rPr lang="es-AR" sz="1100">
                          <a:effectLst/>
                        </a:rPr>
                        <a:t>         31.461,09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spcAft>
                          <a:spcPts val="0"/>
                        </a:spcAft>
                      </a:pPr>
                      <a:r>
                        <a:rPr lang="es-AR" sz="1100">
                          <a:effectLst/>
                        </a:rPr>
                        <a:t>         38.382,53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extLst>
              </a:tr>
              <a:tr h="294577">
                <a:tc>
                  <a:txBody>
                    <a:bodyPr/>
                    <a:lstStyle/>
                    <a:p>
                      <a:pPr>
                        <a:spcAft>
                          <a:spcPts val="0"/>
                        </a:spcAft>
                      </a:pPr>
                      <a:r>
                        <a:rPr lang="es-AR" sz="1100">
                          <a:effectLst/>
                        </a:rPr>
                        <a:t>DEDUCCION ESPECIAL ART. 49</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133.835,82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163.279,70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extLst>
              </a:tr>
              <a:tr h="294577">
                <a:tc>
                  <a:txBody>
                    <a:bodyPr/>
                    <a:lstStyle/>
                    <a:p>
                      <a:pPr>
                        <a:spcAft>
                          <a:spcPts val="0"/>
                        </a:spcAft>
                      </a:pPr>
                      <a:r>
                        <a:rPr lang="es-AR" sz="1100" dirty="0">
                          <a:effectLst/>
                        </a:rPr>
                        <a:t>DED. ESPECIAL NUEVOS EMP.</a:t>
                      </a:r>
                      <a:endParaRPr lang="es-A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167.294,78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204.099,63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extLst>
              </a:tr>
              <a:tr h="294577">
                <a:tc>
                  <a:txBody>
                    <a:bodyPr/>
                    <a:lstStyle/>
                    <a:p>
                      <a:pPr>
                        <a:spcAft>
                          <a:spcPts val="0"/>
                        </a:spcAft>
                      </a:pPr>
                      <a:r>
                        <a:rPr lang="es-AR" sz="1100">
                          <a:effectLst/>
                        </a:rPr>
                        <a:t>DED. ESPECIAL 79 A), B) Y C)</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321.205,97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391.871,28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extLst>
              </a:tr>
              <a:tr h="315618">
                <a:tc>
                  <a:txBody>
                    <a:bodyPr/>
                    <a:lstStyle/>
                    <a:p>
                      <a:pPr>
                        <a:spcAft>
                          <a:spcPts val="0"/>
                        </a:spcAft>
                      </a:pPr>
                      <a:r>
                        <a:rPr lang="es-AR" sz="1100">
                          <a:effectLst/>
                        </a:rPr>
                        <a:t>DED. ESPECIAL JUBILADOS</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a:effectLst/>
                        </a:rPr>
                        <a:t> ? </a:t>
                      </a:r>
                      <a:endParaRPr lang="es-AR" sz="11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spcAft>
                          <a:spcPts val="0"/>
                        </a:spcAft>
                      </a:pPr>
                      <a:r>
                        <a:rPr lang="es-AR" sz="1100" dirty="0">
                          <a:effectLst/>
                        </a:rPr>
                        <a:t> ? </a:t>
                      </a:r>
                      <a:endParaRPr lang="es-AR" sz="11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1 Título"/>
          <p:cNvSpPr>
            <a:spLocks noGrp="1"/>
          </p:cNvSpPr>
          <p:nvPr>
            <p:ph type="title"/>
          </p:nvPr>
        </p:nvSpPr>
        <p:spPr>
          <a:xfrm>
            <a:off x="0" y="571500"/>
            <a:ext cx="8858250" cy="1000125"/>
          </a:xfrm>
        </p:spPr>
        <p:txBody>
          <a:bodyPr/>
          <a:lstStyle/>
          <a:p>
            <a:pPr algn="ctr"/>
            <a:r>
              <a:rPr lang="es-AR" sz="2400" b="1" smtClean="0">
                <a:solidFill>
                  <a:schemeClr val="tx1"/>
                </a:solidFill>
                <a:latin typeface="Arial" charset="0"/>
                <a:cs typeface="Arial" charset="0"/>
              </a:rPr>
              <a:t>CARGAS DE FAMILIA</a:t>
            </a:r>
            <a:endParaRPr lang="es-AR" sz="2400" smtClean="0">
              <a:solidFill>
                <a:schemeClr val="tx1"/>
              </a:solidFill>
              <a:latin typeface="Gill Sans MT"/>
            </a:endParaRPr>
          </a:p>
        </p:txBody>
      </p:sp>
      <p:sp>
        <p:nvSpPr>
          <p:cNvPr id="3" name="2 Marcador de contenido"/>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s-AR" b="1" u="sng" dirty="0" smtClean="0">
                <a:solidFill>
                  <a:schemeClr val="accent1">
                    <a:lumMod val="50000"/>
                  </a:schemeClr>
                </a:solidFill>
                <a:latin typeface="Arial" panose="020B0604020202020204" pitchFamily="34" charset="0"/>
                <a:cs typeface="Arial" panose="020B0604020202020204" pitchFamily="34" charset="0"/>
              </a:rPr>
              <a:t>Nuevo Art. 49 D.R.: DEDUCCIÓN POR HIJOS</a:t>
            </a:r>
            <a:endParaRPr lang="es-AR" b="1" dirty="0" smtClean="0">
              <a:solidFill>
                <a:schemeClr val="accent1">
                  <a:lumMod val="50000"/>
                </a:schemeClr>
              </a:solidFill>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AR"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Sólo por quien posea la responsabilidad parental en los términos del </a:t>
            </a:r>
            <a:r>
              <a:rPr lang="es-AR" dirty="0" err="1" smtClean="0">
                <a:latin typeface="Arial" panose="020B0604020202020204" pitchFamily="34" charset="0"/>
                <a:cs typeface="Arial" panose="020B0604020202020204" pitchFamily="34" charset="0"/>
              </a:rPr>
              <a:t>CCyCN</a:t>
            </a:r>
            <a:r>
              <a:rPr lang="es-AR" dirty="0" smtClean="0">
                <a:latin typeface="Arial" panose="020B0604020202020204" pitchFamily="34" charset="0"/>
                <a:cs typeface="Arial" panose="020B0604020202020204" pitchFamily="34" charset="0"/>
              </a:rPr>
              <a:t>.</a:t>
            </a:r>
          </a:p>
          <a:p>
            <a:pPr algn="just" fontAlgn="auto">
              <a:spcAft>
                <a:spcPts val="0"/>
              </a:spcAft>
              <a:buFont typeface="Arial" pitchFamily="34" charset="0"/>
              <a:buChar char="•"/>
              <a:defRPr/>
            </a:pPr>
            <a:endParaRPr lang="es-AR"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En caso de que sea ejercida por los (2) progenitores y ambos tengan ganancias imponibles, la deducción se efectuará en partes iguales o uno de ellos podrá computar el ciento por ciento (100%) de ese importe, conforme al procedimiento que se establezca al efecto.</a:t>
            </a:r>
          </a:p>
          <a:p>
            <a:pPr algn="just" fontAlgn="auto">
              <a:spcAft>
                <a:spcPts val="0"/>
              </a:spcAft>
              <a:buFont typeface="Arial" pitchFamily="34" charset="0"/>
              <a:buChar char="•"/>
              <a:defRPr/>
            </a:pPr>
            <a:endParaRPr lang="es-AR" dirty="0" smtClean="0">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De tratarse de un incapacitado para el trabajo mayor de 18 años, la deducción podrá ser computada aun cuando hubiese cesado la responsabilidad parental.</a:t>
            </a:r>
          </a:p>
          <a:p>
            <a:pPr fontAlgn="auto">
              <a:spcAft>
                <a:spcPts val="0"/>
              </a:spcAft>
              <a:buFont typeface="Arial" pitchFamily="34" charset="0"/>
              <a:buChar char="•"/>
              <a:defRPr/>
            </a:pPr>
            <a:endParaRPr lang="es-AR" dirty="0"/>
          </a:p>
        </p:txBody>
      </p:sp>
      <p:sp>
        <p:nvSpPr>
          <p:cNvPr id="79875"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7E39631-ED35-4FA0-BD16-F873E22A721F}" type="slidenum">
              <a:rPr lang="es-ES">
                <a:cs typeface="Arial" charset="0"/>
              </a:rPr>
              <a:pPr fontAlgn="base">
                <a:spcBef>
                  <a:spcPct val="0"/>
                </a:spcBef>
                <a:spcAft>
                  <a:spcPct val="0"/>
                </a:spcAft>
              </a:pPr>
              <a:t>65</a:t>
            </a:fld>
            <a:endParaRPr lang="es-ES">
              <a:cs typeface="Arial"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Título"/>
          <p:cNvSpPr>
            <a:spLocks noGrp="1"/>
          </p:cNvSpPr>
          <p:nvPr>
            <p:ph type="title"/>
          </p:nvPr>
        </p:nvSpPr>
        <p:spPr>
          <a:xfrm>
            <a:off x="0" y="714375"/>
            <a:ext cx="8858250" cy="785813"/>
          </a:xfrm>
        </p:spPr>
        <p:txBody>
          <a:bodyPr/>
          <a:lstStyle/>
          <a:p>
            <a:pPr algn="ctr"/>
            <a:r>
              <a:rPr lang="es-AR" sz="2400" b="1" smtClean="0">
                <a:solidFill>
                  <a:schemeClr val="tx1"/>
                </a:solidFill>
                <a:latin typeface="Arial" charset="0"/>
                <a:cs typeface="Arial" charset="0"/>
              </a:rPr>
              <a:t>DEDUCCIÓN ESPECIAL</a:t>
            </a:r>
            <a:endParaRPr lang="es-AR" sz="2400" smtClean="0">
              <a:solidFill>
                <a:schemeClr val="tx1"/>
              </a:solidFill>
              <a:latin typeface="Gill Sans MT"/>
            </a:endParaRPr>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AR" sz="2000" b="1" u="sng" dirty="0" smtClean="0">
                <a:solidFill>
                  <a:schemeClr val="accent1">
                    <a:lumMod val="50000"/>
                  </a:schemeClr>
                </a:solidFill>
                <a:latin typeface="Arial" panose="020B0604020202020204" pitchFamily="34" charset="0"/>
                <a:cs typeface="Arial" panose="020B0604020202020204" pitchFamily="34" charset="0"/>
              </a:rPr>
              <a:t>CASO 1: GANANCIAS DEL 49 trabajando personalmente en la actividad y ART. 79 SALVO  ART. 79 INC. A); B) Y C)</a:t>
            </a:r>
            <a:r>
              <a:rPr lang="es-AR" sz="2000" dirty="0" smtClean="0">
                <a:solidFill>
                  <a:schemeClr val="accent1">
                    <a:lumMod val="50000"/>
                  </a:schemeClr>
                </a:solidFill>
                <a:latin typeface="Arial" panose="020B0604020202020204" pitchFamily="34" charset="0"/>
                <a:cs typeface="Arial" panose="020B0604020202020204" pitchFamily="34" charset="0"/>
              </a:rPr>
              <a:t> </a:t>
            </a: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El monto es de 2 veces la ganancia no imponible ($ 133.835,82) , salvo que se trate de </a:t>
            </a:r>
          </a:p>
          <a:p>
            <a:pPr lvl="2"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Nuevos profesionales o nuevos emprendedores, en cuyo caso es de 2,5 veces la ganancia no imponible ($ 167.294,78).</a:t>
            </a:r>
          </a:p>
          <a:p>
            <a:pPr lvl="3"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Art. 47.1 D.R.: Se consideran “nuevos profesionales” </a:t>
            </a:r>
            <a:r>
              <a:rPr lang="es-AR" dirty="0" err="1" smtClean="0">
                <a:latin typeface="Arial" panose="020B0604020202020204" pitchFamily="34" charset="0"/>
                <a:cs typeface="Arial" panose="020B0604020202020204" pitchFamily="34" charset="0"/>
              </a:rPr>
              <a:t>o“nuevos</a:t>
            </a:r>
            <a:r>
              <a:rPr lang="es-AR" dirty="0" smtClean="0">
                <a:latin typeface="Arial" panose="020B0604020202020204" pitchFamily="34" charset="0"/>
                <a:cs typeface="Arial" panose="020B0604020202020204" pitchFamily="34" charset="0"/>
              </a:rPr>
              <a:t> emprendedores”, los profesionales con hasta 3 años de antigüedad en la matrícula y los trabajadores independientes con tres años de  antigüedad contados desde su </a:t>
            </a:r>
            <a:r>
              <a:rPr lang="es-AR" dirty="0" err="1" smtClean="0">
                <a:latin typeface="Arial" panose="020B0604020202020204" pitchFamily="34" charset="0"/>
                <a:cs typeface="Arial" panose="020B0604020202020204" pitchFamily="34" charset="0"/>
              </a:rPr>
              <a:t>insripción</a:t>
            </a:r>
            <a:r>
              <a:rPr lang="es-AR" dirty="0" smtClean="0">
                <a:latin typeface="Arial" panose="020B0604020202020204" pitchFamily="34" charset="0"/>
                <a:cs typeface="Arial" panose="020B0604020202020204" pitchFamily="34" charset="0"/>
              </a:rPr>
              <a:t> como tales.</a:t>
            </a:r>
          </a:p>
          <a:p>
            <a:pPr marL="457200" lvl="1" indent="0" fontAlgn="auto">
              <a:spcAft>
                <a:spcPts val="0"/>
              </a:spcAft>
              <a:buFont typeface="Arial" pitchFamily="34" charset="0"/>
              <a:buNone/>
              <a:defRPr/>
            </a:pPr>
            <a:endParaRPr lang="es-AR" sz="2000" dirty="0" smtClean="0">
              <a:latin typeface="Arial" panose="020B0604020202020204" pitchFamily="34" charset="0"/>
              <a:cs typeface="Arial" panose="020B0604020202020204" pitchFamily="34" charset="0"/>
            </a:endParaRPr>
          </a:p>
          <a:p>
            <a:pPr lvl="1"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Requiere pago de autónomos </a:t>
            </a:r>
          </a:p>
          <a:p>
            <a:pPr fontAlgn="auto">
              <a:spcAft>
                <a:spcPts val="0"/>
              </a:spcAft>
              <a:buFont typeface="Arial" pitchFamily="34" charset="0"/>
              <a:buChar char="•"/>
              <a:defRPr/>
            </a:pPr>
            <a:endParaRPr lang="es-AR" dirty="0"/>
          </a:p>
        </p:txBody>
      </p:sp>
      <p:sp>
        <p:nvSpPr>
          <p:cNvPr id="80899"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F3C19F1-ADFF-435D-BC30-3524EC741AE0}" type="slidenum">
              <a:rPr lang="es-ES">
                <a:cs typeface="Arial" charset="0"/>
              </a:rPr>
              <a:pPr fontAlgn="base">
                <a:spcBef>
                  <a:spcPct val="0"/>
                </a:spcBef>
                <a:spcAft>
                  <a:spcPct val="0"/>
                </a:spcAft>
              </a:pPr>
              <a:t>66</a:t>
            </a:fld>
            <a:endParaRPr lang="es-ES">
              <a:cs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1 Título"/>
          <p:cNvSpPr>
            <a:spLocks noGrp="1"/>
          </p:cNvSpPr>
          <p:nvPr>
            <p:ph type="title"/>
          </p:nvPr>
        </p:nvSpPr>
        <p:spPr>
          <a:xfrm>
            <a:off x="0" y="642938"/>
            <a:ext cx="8858250" cy="785812"/>
          </a:xfrm>
        </p:spPr>
        <p:txBody>
          <a:bodyPr/>
          <a:lstStyle/>
          <a:p>
            <a:pPr algn="ctr"/>
            <a:r>
              <a:rPr lang="es-AR" sz="2400" b="1" smtClean="0">
                <a:solidFill>
                  <a:schemeClr val="tx1"/>
                </a:solidFill>
                <a:latin typeface="Arial" charset="0"/>
                <a:cs typeface="Arial" charset="0"/>
              </a:rPr>
              <a:t>DEDUCCIÓN ESPECIAL</a:t>
            </a:r>
            <a:endParaRPr lang="es-AR" sz="2400" smtClean="0">
              <a:solidFill>
                <a:schemeClr val="tx1"/>
              </a:solidFill>
              <a:latin typeface="Gill Sans MT"/>
            </a:endParaRPr>
          </a:p>
        </p:txBody>
      </p:sp>
      <p:sp>
        <p:nvSpPr>
          <p:cNvPr id="3" name="2 Marcador de contenido"/>
          <p:cNvSpPr>
            <a:spLocks noGrp="1"/>
          </p:cNvSpPr>
          <p:nvPr>
            <p:ph idx="1"/>
          </p:nvPr>
        </p:nvSpPr>
        <p:spPr/>
        <p:txBody>
          <a:bodyPr rtlCol="0">
            <a:normAutofit fontScale="92500" lnSpcReduction="20000"/>
          </a:bodyPr>
          <a:lstStyle/>
          <a:p>
            <a:pPr algn="just" fontAlgn="auto">
              <a:spcAft>
                <a:spcPts val="0"/>
              </a:spcAft>
              <a:buFont typeface="Arial" pitchFamily="34" charset="0"/>
              <a:buChar char="•"/>
              <a:defRPr/>
            </a:pPr>
            <a:r>
              <a:rPr lang="es-AR" sz="2000" b="1" u="sng" dirty="0" smtClean="0">
                <a:solidFill>
                  <a:schemeClr val="accent1">
                    <a:lumMod val="50000"/>
                  </a:schemeClr>
                </a:solidFill>
                <a:latin typeface="Arial" panose="020B0604020202020204" pitchFamily="34" charset="0"/>
                <a:cs typeface="Arial" panose="020B0604020202020204" pitchFamily="34" charset="0"/>
              </a:rPr>
              <a:t>CASO 2: GANANCIAS DEL ART. 79 INC. A); B) Y C)</a:t>
            </a:r>
            <a:r>
              <a:rPr lang="es-AR" sz="2000" dirty="0" smtClean="0">
                <a:solidFill>
                  <a:schemeClr val="accent1">
                    <a:lumMod val="50000"/>
                  </a:schemeClr>
                </a:solidFill>
                <a:latin typeface="Arial" panose="020B0604020202020204" pitchFamily="34" charset="0"/>
                <a:cs typeface="Arial" panose="020B0604020202020204" pitchFamily="34" charset="0"/>
              </a:rPr>
              <a:t> </a:t>
            </a:r>
          </a:p>
          <a:p>
            <a:pPr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El monto es igual a 4,8 veces el mínimo no imponible ($ 321.205,97).</a:t>
            </a:r>
          </a:p>
          <a:p>
            <a:pPr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En el caso de tener además, otras rentas que dan derecho a una deducción menor, es menester realizar el siguiente cálculo a efectos de determinar el monto máximo deducible:</a:t>
            </a:r>
          </a:p>
          <a:p>
            <a:pPr lvl="1" algn="just" fontAlgn="auto">
              <a:spcAft>
                <a:spcPts val="0"/>
              </a:spcAft>
              <a:buFont typeface="Arial" pitchFamily="34" charset="0"/>
              <a:buChar char="–"/>
              <a:defRPr/>
            </a:pPr>
            <a:r>
              <a:rPr lang="es-AR" sz="2000" dirty="0" smtClean="0">
                <a:latin typeface="Arial" panose="020B0604020202020204" pitchFamily="34" charset="0"/>
                <a:cs typeface="Arial" panose="020B0604020202020204" pitchFamily="34" charset="0"/>
              </a:rPr>
              <a:t>COMPARAR EL MONTO DE LAS RENTAS DEL ART. 79 INC. A); B) Y C) CON EL IMPORTE DE LA DEDUCCIÓN MÍNIMA ($ 133.835,82 / 167.294,78)</a:t>
            </a:r>
          </a:p>
          <a:p>
            <a:pPr lvl="2"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SI RENTAS 79 A), B), C) SON MENORES A LA DEDUCCIÓN MÍNIMA, EL MONTO MÁXIMO DEDUCIBLE ES EL IMPORTE DE LA DEDUCCIÓN MÍNIMA.</a:t>
            </a:r>
          </a:p>
          <a:p>
            <a:pPr lvl="2" algn="just" fontAlgn="auto">
              <a:spcAft>
                <a:spcPts val="0"/>
              </a:spcAft>
              <a:buFont typeface="Arial" pitchFamily="34" charset="0"/>
              <a:buChar char="•"/>
              <a:defRPr/>
            </a:pPr>
            <a:r>
              <a:rPr lang="es-AR" dirty="0" smtClean="0">
                <a:latin typeface="Arial" panose="020B0604020202020204" pitchFamily="34" charset="0"/>
                <a:cs typeface="Arial" panose="020B0604020202020204" pitchFamily="34" charset="0"/>
              </a:rPr>
              <a:t>SI FUERA MAYOR, LA SUMA MÁXIMA DEDUCIBLE ES EL IMPORTES DE LAS RENTAS DEL ART. 79 INC. A); B); Y C) CON EL LÍMITE DE LA DEDUCCIÓN MÁXIMA.</a:t>
            </a:r>
          </a:p>
          <a:p>
            <a:pPr fontAlgn="auto">
              <a:spcAft>
                <a:spcPts val="0"/>
              </a:spcAft>
              <a:buFont typeface="Arial" pitchFamily="34" charset="0"/>
              <a:buChar char="•"/>
              <a:defRPr/>
            </a:pPr>
            <a:endParaRPr lang="es-AR" dirty="0"/>
          </a:p>
        </p:txBody>
      </p:sp>
      <p:sp>
        <p:nvSpPr>
          <p:cNvPr id="8192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61A25AE-0332-414B-905D-39B7C9B14E6A}" type="slidenum">
              <a:rPr lang="es-ES">
                <a:cs typeface="Arial" charset="0"/>
              </a:rPr>
              <a:pPr fontAlgn="base">
                <a:spcBef>
                  <a:spcPct val="0"/>
                </a:spcBef>
                <a:spcAft>
                  <a:spcPct val="0"/>
                </a:spcAft>
              </a:pPr>
              <a:t>67</a:t>
            </a:fld>
            <a:endParaRPr lang="es-ES">
              <a:cs typeface="Arial"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1 Título"/>
          <p:cNvSpPr>
            <a:spLocks noGrp="1"/>
          </p:cNvSpPr>
          <p:nvPr>
            <p:ph type="title"/>
          </p:nvPr>
        </p:nvSpPr>
        <p:spPr>
          <a:xfrm>
            <a:off x="0" y="642938"/>
            <a:ext cx="8858250" cy="1000125"/>
          </a:xfrm>
        </p:spPr>
        <p:txBody>
          <a:bodyPr/>
          <a:lstStyle/>
          <a:p>
            <a:pPr algn="ctr"/>
            <a:r>
              <a:rPr lang="es-AR" sz="2400" b="1" smtClean="0">
                <a:solidFill>
                  <a:schemeClr val="tx1"/>
                </a:solidFill>
                <a:latin typeface="Arial" charset="0"/>
                <a:cs typeface="Arial" charset="0"/>
              </a:rPr>
              <a:t>DEDUCCIÓN ESPECIAL</a:t>
            </a:r>
            <a:endParaRPr lang="es-AR" sz="2400" smtClean="0">
              <a:solidFill>
                <a:schemeClr val="tx1"/>
              </a:solidFill>
              <a:latin typeface="Gill Sans MT"/>
            </a:endParaRPr>
          </a:p>
        </p:txBody>
      </p:sp>
      <p:sp>
        <p:nvSpPr>
          <p:cNvPr id="3"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AR" sz="2400" b="1" u="sng" dirty="0" smtClean="0">
                <a:solidFill>
                  <a:schemeClr val="accent1">
                    <a:lumMod val="50000"/>
                  </a:schemeClr>
                </a:solidFill>
                <a:latin typeface="Arial" panose="020B0604020202020204" pitchFamily="34" charset="0"/>
                <a:cs typeface="Arial" panose="020B0604020202020204" pitchFamily="34" charset="0"/>
              </a:rPr>
              <a:t>CASO 3: GANANCIAS DEL ART, 79 INC. C)</a:t>
            </a:r>
            <a:endParaRPr lang="es-AR" sz="2400" dirty="0" smtClean="0">
              <a:solidFill>
                <a:schemeClr val="accent1">
                  <a:lumMod val="50000"/>
                </a:schemeClr>
              </a:solidFill>
              <a:latin typeface="Arial" panose="020B0604020202020204" pitchFamily="34" charset="0"/>
              <a:cs typeface="Arial" panose="020B0604020202020204" pitchFamily="34" charset="0"/>
            </a:endParaRPr>
          </a:p>
          <a:p>
            <a:pPr marL="0" indent="0" fontAlgn="auto">
              <a:spcAft>
                <a:spcPts val="0"/>
              </a:spcAft>
              <a:buFont typeface="Arial" pitchFamily="34" charset="0"/>
              <a:buNone/>
              <a:defRPr/>
            </a:pPr>
            <a:endParaRPr lang="es-AR" sz="24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AR" sz="2400" dirty="0" smtClean="0">
                <a:latin typeface="Arial" panose="020B0604020202020204" pitchFamily="34" charset="0"/>
                <a:cs typeface="Arial" panose="020B0604020202020204" pitchFamily="34" charset="0"/>
              </a:rPr>
              <a:t>El “jubilado” </a:t>
            </a:r>
            <a:r>
              <a:rPr lang="es-AR" sz="2400" b="1" dirty="0" smtClean="0">
                <a:solidFill>
                  <a:schemeClr val="accent6">
                    <a:lumMod val="50000"/>
                  </a:schemeClr>
                </a:solidFill>
                <a:latin typeface="Arial" panose="020B0604020202020204" pitchFamily="34" charset="0"/>
                <a:cs typeface="Arial" panose="020B0604020202020204" pitchFamily="34" charset="0"/>
              </a:rPr>
              <a:t>pude optar por reemplazar el monto de a deducir por ganancia no imponible y deducción especial, por un importe equivalente a 6 veces la suma de los haberes mínimos garantizados, definidos en el art. 125 de la Ley 24.241</a:t>
            </a:r>
            <a:r>
              <a:rPr lang="es-AR" sz="2400" dirty="0" smtClean="0">
                <a:latin typeface="Arial" panose="020B0604020202020204" pitchFamily="34" charset="0"/>
                <a:cs typeface="Arial" panose="020B0604020202020204" pitchFamily="34" charset="0"/>
              </a:rPr>
              <a:t>, </a:t>
            </a:r>
            <a:r>
              <a:rPr lang="es-AR" sz="2400" b="1" i="1" dirty="0" smtClean="0">
                <a:solidFill>
                  <a:schemeClr val="accent2">
                    <a:lumMod val="50000"/>
                  </a:schemeClr>
                </a:solidFill>
                <a:latin typeface="Arial" panose="020B0604020202020204" pitchFamily="34" charset="0"/>
                <a:cs typeface="Arial" panose="020B0604020202020204" pitchFamily="34" charset="0"/>
              </a:rPr>
              <a:t>salvo que:</a:t>
            </a:r>
          </a:p>
          <a:p>
            <a:pPr lvl="2" algn="just" fontAlgn="auto">
              <a:spcAft>
                <a:spcPts val="0"/>
              </a:spcAft>
              <a:buFont typeface="Arial" pitchFamily="34" charset="0"/>
              <a:buChar char="•"/>
              <a:defRPr/>
            </a:pPr>
            <a:r>
              <a:rPr lang="es-AR" b="1" i="1" dirty="0" smtClean="0">
                <a:solidFill>
                  <a:schemeClr val="accent2">
                    <a:lumMod val="50000"/>
                  </a:schemeClr>
                </a:solidFill>
                <a:latin typeface="Arial" panose="020B0604020202020204" pitchFamily="34" charset="0"/>
                <a:cs typeface="Arial" panose="020B0604020202020204" pitchFamily="34" charset="0"/>
              </a:rPr>
              <a:t>Obtengan ingresos de distinta naturaleza a las rentas del 79 c) de la LIG; o</a:t>
            </a:r>
          </a:p>
          <a:p>
            <a:pPr lvl="2" algn="just" fontAlgn="auto">
              <a:spcAft>
                <a:spcPts val="0"/>
              </a:spcAft>
              <a:buFont typeface="Arial" pitchFamily="34" charset="0"/>
              <a:buChar char="•"/>
              <a:defRPr/>
            </a:pPr>
            <a:r>
              <a:rPr lang="es-AR" b="1" i="1" dirty="0" smtClean="0">
                <a:solidFill>
                  <a:schemeClr val="accent2">
                    <a:lumMod val="50000"/>
                  </a:schemeClr>
                </a:solidFill>
                <a:latin typeface="Arial" panose="020B0604020202020204" pitchFamily="34" charset="0"/>
                <a:cs typeface="Arial" panose="020B0604020202020204" pitchFamily="34" charset="0"/>
              </a:rPr>
              <a:t>Se encuentre obligado a tributar el impuesto sobre los bienes personales, siempre y cuando esta obligación no surja exclusivamente de la tenencia de un inmueble para única vivienda.</a:t>
            </a:r>
          </a:p>
          <a:p>
            <a:pPr fontAlgn="auto">
              <a:spcAft>
                <a:spcPts val="0"/>
              </a:spcAft>
              <a:buFont typeface="Arial" pitchFamily="34" charset="0"/>
              <a:buChar char="•"/>
              <a:defRPr/>
            </a:pPr>
            <a:endParaRPr lang="es-AR" dirty="0"/>
          </a:p>
        </p:txBody>
      </p:sp>
      <p:sp>
        <p:nvSpPr>
          <p:cNvPr id="8294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5EDD8A8-AA18-404E-95AC-406CE69856FE}" type="slidenum">
              <a:rPr lang="es-ES">
                <a:cs typeface="Arial" charset="0"/>
              </a:rPr>
              <a:pPr fontAlgn="base">
                <a:spcBef>
                  <a:spcPct val="0"/>
                </a:spcBef>
                <a:spcAft>
                  <a:spcPct val="0"/>
                </a:spcAft>
              </a:pPr>
              <a:t>68</a:t>
            </a:fld>
            <a:endParaRPr lang="es-ES">
              <a:cs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3 Marcador de contenido" descr="final.png"/>
          <p:cNvPicPr>
            <a:picLocks noGrp="1" noChangeAspect="1"/>
          </p:cNvPicPr>
          <p:nvPr>
            <p:ph idx="1"/>
          </p:nvPr>
        </p:nvPicPr>
        <p:blipFill>
          <a:blip r:embed="rId2"/>
          <a:srcRect/>
          <a:stretch>
            <a:fillRect/>
          </a:stretch>
        </p:blipFill>
        <p:spPr>
          <a:xfrm>
            <a:off x="0" y="0"/>
            <a:ext cx="9178925" cy="6858000"/>
          </a:xfrm>
        </p:spPr>
      </p:pic>
      <p:sp>
        <p:nvSpPr>
          <p:cNvPr id="83970" name="1 Título"/>
          <p:cNvSpPr>
            <a:spLocks noGrp="1"/>
          </p:cNvSpPr>
          <p:nvPr>
            <p:ph type="title"/>
          </p:nvPr>
        </p:nvSpPr>
        <p:spPr>
          <a:xfrm>
            <a:off x="2071688" y="2357438"/>
            <a:ext cx="5500687" cy="571500"/>
          </a:xfrm>
        </p:spPr>
        <p:txBody>
          <a:bodyPr/>
          <a:lstStyle/>
          <a:p>
            <a:r>
              <a:rPr lang="es-ES" sz="4400" smtClean="0">
                <a:latin typeface="Gill Sans MT"/>
              </a:rPr>
              <a:t>MUCHAS GRACIAS</a:t>
            </a:r>
          </a:p>
        </p:txBody>
      </p:sp>
      <p:sp>
        <p:nvSpPr>
          <p:cNvPr id="83971" name="2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003B6B4-543B-4923-A85A-F1693F162FB7}" type="slidenum">
              <a:rPr lang="es-ES">
                <a:cs typeface="Arial" charset="0"/>
              </a:rPr>
              <a:pPr fontAlgn="base">
                <a:spcBef>
                  <a:spcPct val="0"/>
                </a:spcBef>
                <a:spcAft>
                  <a:spcPct val="0"/>
                </a:spcAft>
              </a:pPr>
              <a:t>69</a:t>
            </a:fld>
            <a:endParaRPr lang="es-ES">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p:cNvSpPr>
            <a:spLocks noGrp="1"/>
          </p:cNvSpPr>
          <p:nvPr>
            <p:ph type="title"/>
          </p:nvPr>
        </p:nvSpPr>
        <p:spPr>
          <a:xfrm>
            <a:off x="0" y="714375"/>
            <a:ext cx="8858250" cy="428625"/>
          </a:xfrm>
          <a:ln>
            <a:solidFill>
              <a:schemeClr val="bg1"/>
            </a:solidFill>
          </a:ln>
        </p:spPr>
        <p:txBody>
          <a:bodyPr/>
          <a:lstStyle/>
          <a:p>
            <a:pPr algn="ctr"/>
            <a:r>
              <a:rPr lang="es-AR" sz="2400" b="1" smtClean="0">
                <a:solidFill>
                  <a:schemeClr val="tx1"/>
                </a:solidFill>
                <a:latin typeface="Arial" charset="0"/>
                <a:cs typeface="Arial" charset="0"/>
              </a:rPr>
              <a:t>DEFINICIÓN DE FUENTE</a:t>
            </a:r>
            <a:endParaRPr lang="es-ES" sz="2400" smtClean="0">
              <a:solidFill>
                <a:schemeClr val="tx1"/>
              </a:solidFill>
              <a:latin typeface="Gill Sans MT"/>
            </a:endParaRPr>
          </a:p>
        </p:txBody>
      </p:sp>
      <p:sp>
        <p:nvSpPr>
          <p:cNvPr id="3" name="2 Marcador de contenido"/>
          <p:cNvSpPr>
            <a:spLocks noGrp="1"/>
          </p:cNvSpPr>
          <p:nvPr>
            <p:ph idx="1"/>
          </p:nvPr>
        </p:nvSpPr>
        <p:spPr>
          <a:xfrm>
            <a:off x="457200" y="1268413"/>
            <a:ext cx="8229600" cy="5089525"/>
          </a:xfrm>
        </p:spPr>
        <p:txBody>
          <a:bodyPr rtlCol="0">
            <a:normAutofit fontScale="85000" lnSpcReduction="20000"/>
          </a:bodyPr>
          <a:lstStyle/>
          <a:p>
            <a:pPr algn="just" fontAlgn="auto">
              <a:spcAft>
                <a:spcPts val="0"/>
              </a:spcAft>
              <a:buFont typeface="Arial" pitchFamily="34" charset="0"/>
              <a:buChar char="•"/>
              <a:defRPr/>
            </a:pPr>
            <a:r>
              <a:rPr lang="es-ES" sz="2400" dirty="0" smtClean="0">
                <a:latin typeface="Arial" panose="020B0604020202020204" pitchFamily="34" charset="0"/>
                <a:cs typeface="Arial" panose="020B0604020202020204" pitchFamily="34" charset="0"/>
              </a:rPr>
              <a:t>Ganancias provenientes de</a:t>
            </a:r>
            <a:r>
              <a:rPr lang="es-ES" sz="2400" b="1" dirty="0" smtClean="0">
                <a:latin typeface="Arial" panose="020B0604020202020204" pitchFamily="34" charset="0"/>
                <a:cs typeface="Arial" panose="020B0604020202020204" pitchFamily="34" charset="0"/>
              </a:rPr>
              <a:t> la </a:t>
            </a:r>
            <a:r>
              <a:rPr lang="es-ES" sz="2400" b="1" i="1" dirty="0" smtClean="0">
                <a:solidFill>
                  <a:schemeClr val="accent1">
                    <a:lumMod val="50000"/>
                  </a:schemeClr>
                </a:solidFill>
                <a:latin typeface="Arial" panose="020B0604020202020204" pitchFamily="34" charset="0"/>
                <a:cs typeface="Arial" panose="020B0604020202020204" pitchFamily="34" charset="0"/>
              </a:rPr>
              <a:t>tenencia y enajenación de </a:t>
            </a:r>
            <a:r>
              <a:rPr lang="es-ES" sz="2400" b="1" i="1" dirty="0" smtClean="0">
                <a:solidFill>
                  <a:schemeClr val="accent6">
                    <a:lumMod val="50000"/>
                  </a:schemeClr>
                </a:solidFill>
                <a:latin typeface="Arial" panose="020B0604020202020204" pitchFamily="34" charset="0"/>
                <a:cs typeface="Arial" panose="020B0604020202020204" pitchFamily="34" charset="0"/>
              </a:rPr>
              <a:t>acciones, cuotas y participaciones sociales</a:t>
            </a:r>
            <a:r>
              <a:rPr lang="es-ES" sz="2400" b="1" dirty="0" smtClean="0">
                <a:solidFill>
                  <a:schemeClr val="accent6">
                    <a:lumMod val="50000"/>
                  </a:schemeClr>
                </a:solidFill>
                <a:latin typeface="Arial" panose="020B0604020202020204" pitchFamily="34" charset="0"/>
                <a:cs typeface="Arial" panose="020B0604020202020204" pitchFamily="34" charset="0"/>
              </a:rPr>
              <a:t> – incluidas </a:t>
            </a:r>
            <a:r>
              <a:rPr lang="es-ES" sz="2400" b="1" dirty="0" err="1" smtClean="0">
                <a:solidFill>
                  <a:schemeClr val="accent6">
                    <a:lumMod val="50000"/>
                  </a:schemeClr>
                </a:solidFill>
                <a:latin typeface="Arial" panose="020B0604020202020204" pitchFamily="34" charset="0"/>
                <a:cs typeface="Arial" panose="020B0604020202020204" pitchFamily="34" charset="0"/>
              </a:rPr>
              <a:t>cuotapartes</a:t>
            </a:r>
            <a:r>
              <a:rPr lang="es-ES" sz="2400" b="1" dirty="0" smtClean="0">
                <a:solidFill>
                  <a:schemeClr val="accent6">
                    <a:lumMod val="50000"/>
                  </a:schemeClr>
                </a:solidFill>
                <a:latin typeface="Arial" panose="020B0604020202020204" pitchFamily="34" charset="0"/>
                <a:cs typeface="Arial" panose="020B0604020202020204" pitchFamily="34" charset="0"/>
              </a:rPr>
              <a:t> de FCI y certificados de participación de fideicomisos financieros y cualquier otro derecho sobre fideicomisos y contratos similares – monedas digitales, títulos, bonos y demás valores: </a:t>
            </a:r>
            <a:r>
              <a:rPr lang="es-ES" sz="2400" b="1" dirty="0" smtClean="0">
                <a:solidFill>
                  <a:srgbClr val="FF0000"/>
                </a:solidFill>
                <a:latin typeface="Arial" panose="020B0604020202020204" pitchFamily="34" charset="0"/>
                <a:cs typeface="Arial" panose="020B0604020202020204" pitchFamily="34" charset="0"/>
              </a:rPr>
              <a:t>íntegramente de fuente argentina </a:t>
            </a:r>
            <a:r>
              <a:rPr lang="es-ES" sz="2400" dirty="0" smtClean="0">
                <a:latin typeface="Arial" panose="020B0604020202020204" pitchFamily="34" charset="0"/>
                <a:cs typeface="Arial" panose="020B0604020202020204" pitchFamily="34" charset="0"/>
              </a:rPr>
              <a:t>cuando el </a:t>
            </a:r>
            <a:r>
              <a:rPr lang="es-ES" sz="2400" b="1" dirty="0" smtClean="0">
                <a:solidFill>
                  <a:srgbClr val="FF0000"/>
                </a:solidFill>
                <a:latin typeface="Arial" panose="020B0604020202020204" pitchFamily="34" charset="0"/>
                <a:cs typeface="Arial" panose="020B0604020202020204" pitchFamily="34" charset="0"/>
              </a:rPr>
              <a:t>emisor</a:t>
            </a:r>
            <a:r>
              <a:rPr lang="es-ES" sz="2400" dirty="0" smtClean="0">
                <a:latin typeface="Arial" panose="020B0604020202020204" pitchFamily="34" charset="0"/>
                <a:cs typeface="Arial" panose="020B0604020202020204" pitchFamily="34" charset="0"/>
              </a:rPr>
              <a:t> se encuentre </a:t>
            </a:r>
            <a:r>
              <a:rPr lang="es-ES" sz="2400" b="1" dirty="0" smtClean="0">
                <a:solidFill>
                  <a:srgbClr val="FF0000"/>
                </a:solidFill>
                <a:latin typeface="Arial" panose="020B0604020202020204" pitchFamily="34" charset="0"/>
                <a:cs typeface="Arial" panose="020B0604020202020204" pitchFamily="34" charset="0"/>
              </a:rPr>
              <a:t>domiciliado, establecido o radicado en la República Argentina</a:t>
            </a:r>
            <a:r>
              <a:rPr lang="es-ES" sz="2400" b="1" i="1" dirty="0" smtClean="0">
                <a:latin typeface="Arial" panose="020B0604020202020204" pitchFamily="34" charset="0"/>
                <a:cs typeface="Arial" panose="020B0604020202020204" pitchFamily="34" charset="0"/>
              </a:rPr>
              <a:t>.</a:t>
            </a:r>
            <a:endParaRPr lang="es-AR" sz="24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r>
              <a:rPr lang="es-ES" sz="2400" b="1" dirty="0" smtClean="0">
                <a:solidFill>
                  <a:schemeClr val="accent1">
                    <a:lumMod val="50000"/>
                  </a:schemeClr>
                </a:solidFill>
                <a:latin typeface="Arial" panose="020B0604020202020204" pitchFamily="34" charset="0"/>
                <a:cs typeface="Arial" panose="020B0604020202020204" pitchFamily="34" charset="0"/>
              </a:rPr>
              <a:t>Tenencia y enajenación</a:t>
            </a:r>
            <a:r>
              <a:rPr lang="es-ES" sz="2400" b="1" dirty="0" smtClean="0">
                <a:latin typeface="Arial" panose="020B0604020202020204" pitchFamily="34" charset="0"/>
                <a:cs typeface="Arial" panose="020B0604020202020204" pitchFamily="34" charset="0"/>
              </a:rPr>
              <a:t> de </a:t>
            </a:r>
            <a:r>
              <a:rPr lang="es-ES" sz="2400" b="1" dirty="0" smtClean="0">
                <a:solidFill>
                  <a:schemeClr val="accent6">
                    <a:lumMod val="50000"/>
                  </a:schemeClr>
                </a:solidFill>
                <a:latin typeface="Arial" panose="020B0604020202020204" pitchFamily="34" charset="0"/>
                <a:cs typeface="Arial" panose="020B0604020202020204" pitchFamily="34" charset="0"/>
              </a:rPr>
              <a:t>valores representativos o certificados de depósito de acciones y demás valores: </a:t>
            </a:r>
            <a:r>
              <a:rPr lang="es-ES" sz="2400" dirty="0" smtClean="0">
                <a:latin typeface="Arial" panose="020B0604020202020204" pitchFamily="34" charset="0"/>
                <a:cs typeface="Arial" panose="020B0604020202020204" pitchFamily="34" charset="0"/>
              </a:rPr>
              <a:t>íntegramente de </a:t>
            </a:r>
            <a:r>
              <a:rPr lang="es-ES" sz="2400" dirty="0" smtClean="0">
                <a:solidFill>
                  <a:srgbClr val="FF0000"/>
                </a:solidFill>
                <a:latin typeface="Arial" panose="020B0604020202020204" pitchFamily="34" charset="0"/>
                <a:cs typeface="Arial" panose="020B0604020202020204" pitchFamily="34" charset="0"/>
              </a:rPr>
              <a:t>fuente argentina</a:t>
            </a:r>
            <a:r>
              <a:rPr lang="es-ES" sz="2400" dirty="0" smtClean="0">
                <a:latin typeface="Arial" panose="020B0604020202020204" pitchFamily="34" charset="0"/>
                <a:cs typeface="Arial" panose="020B0604020202020204" pitchFamily="34" charset="0"/>
              </a:rPr>
              <a:t> cuando el </a:t>
            </a:r>
            <a:r>
              <a:rPr lang="es-ES" sz="2400" b="1" dirty="0" smtClean="0">
                <a:solidFill>
                  <a:srgbClr val="FF0000"/>
                </a:solidFill>
                <a:latin typeface="Arial" panose="020B0604020202020204" pitchFamily="34" charset="0"/>
                <a:cs typeface="Arial" panose="020B0604020202020204" pitchFamily="34" charset="0"/>
              </a:rPr>
              <a:t>emisor de las acciones y demás valores se encuentre domiciliado, constituido o radicado en la República Argentina</a:t>
            </a:r>
            <a:r>
              <a:rPr lang="es-ES" sz="2400" dirty="0" smtClean="0">
                <a:latin typeface="Arial" panose="020B0604020202020204" pitchFamily="34" charset="0"/>
                <a:cs typeface="Arial" panose="020B0604020202020204" pitchFamily="34" charset="0"/>
              </a:rPr>
              <a:t>, cualquiera fuera la entidad emisora de los certificados, el lugar de emisión de estos últimos o el de depósito de tales acciones o demás valores</a:t>
            </a:r>
            <a:r>
              <a:rPr lang="es-ES" sz="2400" b="1" i="1" dirty="0" smtClean="0">
                <a:latin typeface="Arial" panose="020B0604020202020204" pitchFamily="34" charset="0"/>
                <a:cs typeface="Arial" panose="020B0604020202020204" pitchFamily="34" charset="0"/>
              </a:rPr>
              <a:t>. </a:t>
            </a:r>
            <a:r>
              <a:rPr lang="es-ES" sz="2400" b="1" dirty="0" smtClean="0">
                <a:solidFill>
                  <a:schemeClr val="accent6">
                    <a:lumMod val="50000"/>
                  </a:schemeClr>
                </a:solidFill>
                <a:latin typeface="Arial" panose="020B0604020202020204" pitchFamily="34" charset="0"/>
                <a:cs typeface="Arial" panose="020B0604020202020204" pitchFamily="34" charset="0"/>
              </a:rPr>
              <a:t>Importa el subyacente</a:t>
            </a:r>
            <a:endParaRPr lang="es-AR" sz="2400" b="1" dirty="0" smtClean="0">
              <a:solidFill>
                <a:schemeClr val="accent6">
                  <a:lumMod val="50000"/>
                </a:schemeClr>
              </a:solidFill>
              <a:latin typeface="Arial" panose="020B0604020202020204" pitchFamily="34" charset="0"/>
              <a:cs typeface="Arial" panose="020B0604020202020204" pitchFamily="34" charset="0"/>
            </a:endParaRPr>
          </a:p>
          <a:p>
            <a:pPr fontAlgn="auto">
              <a:spcAft>
                <a:spcPts val="0"/>
              </a:spcAft>
              <a:buFont typeface="Arial" pitchFamily="34" charset="0"/>
              <a:buChar char="•"/>
              <a:defRPr/>
            </a:pPr>
            <a:r>
              <a:rPr lang="es-ES" sz="2600" dirty="0" smtClean="0">
                <a:latin typeface="Arial" panose="020B0604020202020204" pitchFamily="34" charset="0"/>
                <a:cs typeface="Arial" panose="020B0604020202020204" pitchFamily="34" charset="0"/>
              </a:rPr>
              <a:t>Consecuencias: </a:t>
            </a:r>
            <a:endParaRPr lang="es-AR" sz="2600" dirty="0" smtClean="0">
              <a:latin typeface="Arial" panose="020B0604020202020204" pitchFamily="34" charset="0"/>
              <a:cs typeface="Arial" panose="020B0604020202020204" pitchFamily="34" charset="0"/>
            </a:endParaRPr>
          </a:p>
          <a:p>
            <a:pPr lvl="2" fontAlgn="auto">
              <a:spcAft>
                <a:spcPts val="0"/>
              </a:spcAft>
              <a:buFont typeface="Arial" pitchFamily="34" charset="0"/>
              <a:buChar char="•"/>
              <a:defRPr/>
            </a:pPr>
            <a:r>
              <a:rPr lang="es-ES" sz="2600" dirty="0" smtClean="0">
                <a:latin typeface="Arial" panose="020B0604020202020204" pitchFamily="34" charset="0"/>
                <a:cs typeface="Arial" panose="020B0604020202020204" pitchFamily="34" charset="0"/>
              </a:rPr>
              <a:t>CEDEAR </a:t>
            </a:r>
            <a:r>
              <a:rPr lang="es-ES" sz="2600" dirty="0" smtClean="0">
                <a:latin typeface="Arial" panose="020B0604020202020204" pitchFamily="34" charset="0"/>
                <a:cs typeface="Arial" panose="020B0604020202020204" pitchFamily="34" charset="0"/>
                <a:sym typeface="Wingdings" pitchFamily="2" charset="2"/>
              </a:rPr>
              <a:t></a:t>
            </a:r>
            <a:r>
              <a:rPr lang="es-ES" sz="2600" dirty="0" smtClean="0">
                <a:latin typeface="Arial" panose="020B0604020202020204" pitchFamily="34" charset="0"/>
                <a:cs typeface="Arial" panose="020B0604020202020204" pitchFamily="34" charset="0"/>
              </a:rPr>
              <a:t> Renta de fuente extranjera.</a:t>
            </a:r>
            <a:endParaRPr lang="es-AR" sz="2600" dirty="0" smtClean="0">
              <a:latin typeface="Arial" panose="020B0604020202020204" pitchFamily="34" charset="0"/>
              <a:cs typeface="Arial" panose="020B0604020202020204" pitchFamily="34" charset="0"/>
            </a:endParaRPr>
          </a:p>
          <a:p>
            <a:pPr lvl="2" fontAlgn="auto">
              <a:spcAft>
                <a:spcPts val="0"/>
              </a:spcAft>
              <a:buFont typeface="Arial" pitchFamily="34" charset="0"/>
              <a:buChar char="•"/>
              <a:defRPr/>
            </a:pPr>
            <a:r>
              <a:rPr lang="es-ES" sz="2600" dirty="0" smtClean="0">
                <a:latin typeface="Arial" panose="020B0604020202020204" pitchFamily="34" charset="0"/>
                <a:cs typeface="Arial" panose="020B0604020202020204" pitchFamily="34" charset="0"/>
              </a:rPr>
              <a:t>ADR</a:t>
            </a:r>
            <a:r>
              <a:rPr lang="es-ES" sz="2600" dirty="0" smtClean="0">
                <a:latin typeface="Arial" panose="020B0604020202020204" pitchFamily="34" charset="0"/>
                <a:cs typeface="Arial" panose="020B0604020202020204" pitchFamily="34" charset="0"/>
                <a:sym typeface="Wingdings" pitchFamily="2" charset="2"/>
              </a:rPr>
              <a:t></a:t>
            </a:r>
            <a:r>
              <a:rPr lang="es-ES" sz="2600" dirty="0" smtClean="0">
                <a:latin typeface="Arial" panose="020B0604020202020204" pitchFamily="34" charset="0"/>
                <a:cs typeface="Arial" panose="020B0604020202020204" pitchFamily="34" charset="0"/>
              </a:rPr>
              <a:t> Renta de fuente argentina.</a:t>
            </a:r>
            <a:endParaRPr lang="es-AR" sz="2600" dirty="0" smtClean="0">
              <a:latin typeface="Arial" panose="020B0604020202020204" pitchFamily="34" charset="0"/>
              <a:cs typeface="Arial" panose="020B0604020202020204" pitchFamily="34" charset="0"/>
            </a:endParaRPr>
          </a:p>
          <a:p>
            <a:pPr fontAlgn="auto">
              <a:spcAft>
                <a:spcPts val="0"/>
              </a:spcAft>
              <a:buFont typeface="Arial" pitchFamily="34" charset="0"/>
              <a:buChar char="•"/>
              <a:defRPr/>
            </a:pPr>
            <a:endParaRPr lang="es-ES" sz="2400" i="1" dirty="0">
              <a:solidFill>
                <a:srgbClr val="002060"/>
              </a:solidFill>
              <a:latin typeface="Calibri" panose="020F0502020204030204" pitchFamily="34" charset="0"/>
            </a:endParaRPr>
          </a:p>
        </p:txBody>
      </p:sp>
      <p:sp>
        <p:nvSpPr>
          <p:cNvPr id="20483"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C7918A1-E577-401F-A12B-33E17A26FDCC}" type="slidenum">
              <a:rPr lang="es-ES">
                <a:cs typeface="Arial" charset="0"/>
              </a:rPr>
              <a:pPr fontAlgn="base">
                <a:spcBef>
                  <a:spcPct val="0"/>
                </a:spcBef>
                <a:spcAft>
                  <a:spcPct val="0"/>
                </a:spcAft>
              </a:pPr>
              <a:t>7</a:t>
            </a:fld>
            <a:endParaRPr lang="es-ES">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p:cNvSpPr>
          <p:nvPr>
            <p:ph type="title"/>
          </p:nvPr>
        </p:nvSpPr>
        <p:spPr>
          <a:xfrm>
            <a:off x="0" y="642938"/>
            <a:ext cx="8858250" cy="714375"/>
          </a:xfrm>
        </p:spPr>
        <p:txBody>
          <a:bodyPr/>
          <a:lstStyle/>
          <a:p>
            <a:pPr algn="ctr"/>
            <a:r>
              <a:rPr lang="es-AR" sz="2400" b="1" smtClean="0">
                <a:solidFill>
                  <a:schemeClr val="tx1"/>
                </a:solidFill>
                <a:latin typeface="Arial" charset="0"/>
                <a:cs typeface="Arial" charset="0"/>
              </a:rPr>
              <a:t>DEFINICIÓN DE FUENTE</a:t>
            </a:r>
            <a:endParaRPr lang="es-ES" sz="2400" smtClean="0">
              <a:solidFill>
                <a:schemeClr val="tx1"/>
              </a:solidFill>
              <a:latin typeface="Gill Sans MT"/>
            </a:endParaRPr>
          </a:p>
        </p:txBody>
      </p:sp>
      <p:sp>
        <p:nvSpPr>
          <p:cNvPr id="3" name="2 Marcador de contenido"/>
          <p:cNvSpPr>
            <a:spLocks noGrp="1"/>
          </p:cNvSpPr>
          <p:nvPr>
            <p:ph idx="1"/>
          </p:nvPr>
        </p:nvSpPr>
        <p:spPr/>
        <p:txBody>
          <a:bodyPr rtlCol="0">
            <a:normAutofit fontScale="92500" lnSpcReduction="20000"/>
          </a:bodyPr>
          <a:lstStyle/>
          <a:p>
            <a:pPr marL="0" indent="0" algn="just" fontAlgn="auto">
              <a:spcAft>
                <a:spcPts val="0"/>
              </a:spcAft>
              <a:buFont typeface="Arial" pitchFamily="34" charset="0"/>
              <a:buNone/>
              <a:defRPr/>
            </a:pPr>
            <a:r>
              <a:rPr lang="es-AR" sz="2000" dirty="0" smtClean="0">
                <a:latin typeface="Arial" panose="020B0604020202020204" pitchFamily="34" charset="0"/>
                <a:cs typeface="Arial" panose="020B0604020202020204" pitchFamily="34" charset="0"/>
              </a:rPr>
              <a:t>El </a:t>
            </a:r>
            <a:r>
              <a:rPr lang="es-AR" sz="2000" b="1" dirty="0" smtClean="0">
                <a:latin typeface="Arial" panose="020B0604020202020204" pitchFamily="34" charset="0"/>
                <a:cs typeface="Arial" panose="020B0604020202020204" pitchFamily="34" charset="0"/>
              </a:rPr>
              <a:t>Decreto Reglamentario contempla normas tendientes a evitar la elusión del impuesto</a:t>
            </a:r>
            <a:r>
              <a:rPr lang="es-AR" sz="2000" dirty="0" smtClean="0">
                <a:latin typeface="Arial" panose="020B0604020202020204" pitchFamily="34" charset="0"/>
                <a:cs typeface="Arial" panose="020B0604020202020204" pitchFamily="34" charset="0"/>
              </a:rPr>
              <a:t>, en caso que, </a:t>
            </a:r>
            <a:r>
              <a:rPr lang="es-AR" sz="2000" b="1" dirty="0" smtClean="0">
                <a:latin typeface="Arial" panose="020B0604020202020204" pitchFamily="34" charset="0"/>
                <a:cs typeface="Arial" panose="020B0604020202020204" pitchFamily="34" charset="0"/>
              </a:rPr>
              <a:t>transformado estructuras de inversión</a:t>
            </a:r>
            <a:r>
              <a:rPr lang="es-AR" sz="2000" dirty="0" smtClean="0">
                <a:latin typeface="Arial" panose="020B0604020202020204" pitchFamily="34" charset="0"/>
                <a:cs typeface="Arial" panose="020B0604020202020204" pitchFamily="34" charset="0"/>
              </a:rPr>
              <a:t>, se intentara poseyendo valores no </a:t>
            </a:r>
            <a:r>
              <a:rPr lang="es-AR" sz="2000" dirty="0" err="1" smtClean="0">
                <a:latin typeface="Arial" panose="020B0604020202020204" pitchFamily="34" charset="0"/>
                <a:cs typeface="Arial" panose="020B0604020202020204" pitchFamily="34" charset="0"/>
              </a:rPr>
              <a:t>exentso</a:t>
            </a:r>
            <a:r>
              <a:rPr lang="es-AR" sz="2000" dirty="0" smtClean="0">
                <a:latin typeface="Arial" panose="020B0604020202020204" pitchFamily="34" charset="0"/>
                <a:cs typeface="Arial" panose="020B0604020202020204" pitchFamily="34" charset="0"/>
              </a:rPr>
              <a:t> pasar a tener aquellos que gozan de exención.</a:t>
            </a:r>
          </a:p>
          <a:p>
            <a:pPr lvl="1" algn="just" fontAlgn="auto">
              <a:spcAft>
                <a:spcPts val="0"/>
              </a:spcAft>
              <a:buFont typeface="Arial" pitchFamily="34" charset="0"/>
              <a:buChar char="–"/>
              <a:defRPr/>
            </a:pPr>
            <a:r>
              <a:rPr lang="es-ES" sz="2000" b="1" dirty="0" smtClean="0">
                <a:solidFill>
                  <a:schemeClr val="accent1">
                    <a:lumMod val="50000"/>
                  </a:schemeClr>
                </a:solidFill>
                <a:latin typeface="Arial" panose="020B0604020202020204" pitchFamily="34" charset="0"/>
                <a:cs typeface="Arial" panose="020B0604020202020204" pitchFamily="34" charset="0"/>
              </a:rPr>
              <a:t>PH y SI residentes</a:t>
            </a:r>
            <a:r>
              <a:rPr lang="es-ES" sz="2000" b="1" dirty="0" smtClean="0">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que llevan a cabo un proceso de conversión mediante el cual </a:t>
            </a:r>
            <a:r>
              <a:rPr lang="es-ES" sz="2000" b="1" dirty="0" smtClean="0">
                <a:solidFill>
                  <a:schemeClr val="accent6">
                    <a:lumMod val="50000"/>
                  </a:schemeClr>
                </a:solidFill>
                <a:latin typeface="Arial" panose="020B0604020202020204" pitchFamily="34" charset="0"/>
                <a:cs typeface="Arial" panose="020B0604020202020204" pitchFamily="34" charset="0"/>
              </a:rPr>
              <a:t>dejan de ser titulares de valores representativos de acciones </a:t>
            </a:r>
            <a:r>
              <a:rPr lang="es-ES" sz="2000" dirty="0" smtClean="0">
                <a:solidFill>
                  <a:schemeClr val="accent6">
                    <a:lumMod val="50000"/>
                  </a:schemeClr>
                </a:solidFill>
                <a:latin typeface="Arial" panose="020B0604020202020204" pitchFamily="34" charset="0"/>
                <a:cs typeface="Arial" panose="020B0604020202020204" pitchFamily="34" charset="0"/>
              </a:rPr>
              <a:t>(ADR, ADS y similares) </a:t>
            </a:r>
            <a:r>
              <a:rPr lang="es-ES" sz="2000" b="1" dirty="0" smtClean="0">
                <a:solidFill>
                  <a:schemeClr val="accent6">
                    <a:lumMod val="50000"/>
                  </a:schemeClr>
                </a:solidFill>
                <a:latin typeface="Arial" panose="020B0604020202020204" pitchFamily="34" charset="0"/>
                <a:cs typeface="Arial" panose="020B0604020202020204" pitchFamily="34" charset="0"/>
              </a:rPr>
              <a:t>y pasen a serlo de las acciones subyacentes que cumplimenten los requisitos del segundo párrafo del inciso w) del artículo 20 de la LIG:</a:t>
            </a:r>
            <a:r>
              <a:rPr lang="es-ES" sz="2000" dirty="0" smtClean="0">
                <a:solidFill>
                  <a:schemeClr val="accent6">
                    <a:lumMod val="50000"/>
                  </a:schemeClr>
                </a:solidFill>
                <a:latin typeface="Arial" panose="020B0604020202020204" pitchFamily="34" charset="0"/>
                <a:cs typeface="Arial" panose="020B0604020202020204" pitchFamily="34" charset="0"/>
              </a:rPr>
              <a:t> </a:t>
            </a:r>
            <a:r>
              <a:rPr lang="es-ES" sz="2000" b="1" dirty="0" smtClean="0">
                <a:solidFill>
                  <a:schemeClr val="accent6">
                    <a:lumMod val="50000"/>
                  </a:schemeClr>
                </a:solidFill>
                <a:latin typeface="Arial" panose="020B0604020202020204" pitchFamily="34" charset="0"/>
                <a:cs typeface="Arial" panose="020B0604020202020204" pitchFamily="34" charset="0"/>
              </a:rPr>
              <a:t>el proceso </a:t>
            </a:r>
            <a:r>
              <a:rPr lang="es-ES" sz="2000" dirty="0" smtClean="0">
                <a:solidFill>
                  <a:schemeClr val="accent6">
                    <a:lumMod val="50000"/>
                  </a:schemeClr>
                </a:solidFill>
                <a:latin typeface="Arial" panose="020B0604020202020204" pitchFamily="34" charset="0"/>
                <a:cs typeface="Arial" panose="020B0604020202020204" pitchFamily="34" charset="0"/>
              </a:rPr>
              <a:t>implica</a:t>
            </a:r>
            <a:r>
              <a:rPr lang="es-ES" sz="2000" b="1" dirty="0" smtClean="0">
                <a:solidFill>
                  <a:schemeClr val="accent6">
                    <a:lumMod val="50000"/>
                  </a:schemeClr>
                </a:solidFill>
                <a:latin typeface="Arial" panose="020B0604020202020204" pitchFamily="34" charset="0"/>
                <a:cs typeface="Arial" panose="020B0604020202020204" pitchFamily="34" charset="0"/>
              </a:rPr>
              <a:t> </a:t>
            </a:r>
            <a:r>
              <a:rPr lang="es-ES" sz="2000" b="1" i="1" dirty="0" smtClean="0">
                <a:solidFill>
                  <a:srgbClr val="FF0000"/>
                </a:solidFill>
                <a:latin typeface="Arial" panose="020B0604020202020204" pitchFamily="34" charset="0"/>
                <a:cs typeface="Arial" panose="020B0604020202020204" pitchFamily="34" charset="0"/>
              </a:rPr>
              <a:t>transferencia gravada de los valores representativos al valor de plaza a la fecha de conversión en acciones.</a:t>
            </a:r>
            <a:r>
              <a:rPr lang="es-ES" sz="2000" b="1" dirty="0" smtClean="0">
                <a:solidFill>
                  <a:srgbClr val="FF0000"/>
                </a:solidFill>
                <a:latin typeface="Arial" panose="020B0604020202020204" pitchFamily="34" charset="0"/>
                <a:cs typeface="Arial" panose="020B0604020202020204" pitchFamily="34" charset="0"/>
              </a:rPr>
              <a:t>(Art. 42.1).</a:t>
            </a:r>
          </a:p>
          <a:p>
            <a:pPr marL="457200" lvl="1" indent="0" algn="just" fontAlgn="auto">
              <a:spcAft>
                <a:spcPts val="0"/>
              </a:spcAft>
              <a:buFont typeface="Arial" pitchFamily="34" charset="0"/>
              <a:buNone/>
              <a:defRPr/>
            </a:pPr>
            <a:endParaRPr lang="es-AR" sz="2000" b="1" dirty="0" smtClean="0">
              <a:solidFill>
                <a:srgbClr val="FF0000"/>
              </a:solidFill>
              <a:latin typeface="Arial" panose="020B0604020202020204" pitchFamily="34" charset="0"/>
              <a:cs typeface="Arial" panose="020B0604020202020204" pitchFamily="34" charset="0"/>
            </a:endParaRPr>
          </a:p>
          <a:p>
            <a:pPr lvl="1" algn="just" fontAlgn="auto">
              <a:spcAft>
                <a:spcPts val="0"/>
              </a:spcAft>
              <a:buFont typeface="Arial" pitchFamily="34" charset="0"/>
              <a:buChar char="–"/>
              <a:defRPr/>
            </a:pPr>
            <a:r>
              <a:rPr lang="es-ES" sz="2000" dirty="0" smtClean="0">
                <a:solidFill>
                  <a:srgbClr val="FF0000"/>
                </a:solidFill>
                <a:latin typeface="Arial" panose="020B0604020202020204" pitchFamily="34" charset="0"/>
                <a:cs typeface="Arial" panose="020B0604020202020204" pitchFamily="34" charset="0"/>
              </a:rPr>
              <a:t>Í</a:t>
            </a:r>
            <a:r>
              <a:rPr lang="es-ES" sz="2000" b="1" dirty="0" smtClean="0">
                <a:solidFill>
                  <a:srgbClr val="FF0000"/>
                </a:solidFill>
                <a:latin typeface="Arial" panose="020B0604020202020204" pitchFamily="34" charset="0"/>
                <a:cs typeface="Arial" panose="020B0604020202020204" pitchFamily="34" charset="0"/>
              </a:rPr>
              <a:t>dem</a:t>
            </a:r>
            <a:r>
              <a:rPr lang="es-ES" sz="2000" dirty="0" smtClean="0">
                <a:solidFill>
                  <a:srgbClr val="FF0000"/>
                </a:solidFill>
                <a:latin typeface="Arial" panose="020B0604020202020204" pitchFamily="34" charset="0"/>
                <a:cs typeface="Arial" panose="020B0604020202020204" pitchFamily="34" charset="0"/>
              </a:rPr>
              <a:t> </a:t>
            </a:r>
            <a:r>
              <a:rPr lang="es-ES" sz="2000" dirty="0" smtClean="0">
                <a:latin typeface="Arial" panose="020B0604020202020204" pitchFamily="34" charset="0"/>
                <a:cs typeface="Arial" panose="020B0604020202020204" pitchFamily="34" charset="0"/>
              </a:rPr>
              <a:t>cuando esos </a:t>
            </a:r>
            <a:r>
              <a:rPr lang="es-ES" sz="2000" b="1" dirty="0" smtClean="0">
                <a:solidFill>
                  <a:schemeClr val="accent1">
                    <a:lumMod val="50000"/>
                  </a:schemeClr>
                </a:solidFill>
                <a:latin typeface="Arial" panose="020B0604020202020204" pitchFamily="34" charset="0"/>
                <a:cs typeface="Arial" panose="020B0604020202020204" pitchFamily="34" charset="0"/>
              </a:rPr>
              <a:t>mismos sujetos </a:t>
            </a:r>
            <a:r>
              <a:rPr lang="es-ES" sz="2000" b="1" i="1" dirty="0" smtClean="0">
                <a:solidFill>
                  <a:schemeClr val="accent6">
                    <a:lumMod val="50000"/>
                  </a:schemeClr>
                </a:solidFill>
                <a:latin typeface="Arial" panose="020B0604020202020204" pitchFamily="34" charset="0"/>
                <a:cs typeface="Arial" panose="020B0604020202020204" pitchFamily="34" charset="0"/>
              </a:rPr>
              <a:t>conviertan acciones de empresas del exterior (no exentas) y pasen a ser titulares de certificados de depósitos de acciones a los que aplicara la exención prevista en el primer párrafo de ese inciso </a:t>
            </a:r>
            <a:r>
              <a:rPr lang="es-ES" sz="2000" dirty="0" smtClean="0">
                <a:latin typeface="Arial" panose="020B0604020202020204" pitchFamily="34" charset="0"/>
                <a:cs typeface="Arial" panose="020B0604020202020204" pitchFamily="34" charset="0"/>
              </a:rPr>
              <a:t>(CEDEAR).(Art. 42.1)</a:t>
            </a:r>
            <a:endParaRPr lang="es-AR" sz="2000" dirty="0" smtClean="0">
              <a:latin typeface="Arial" panose="020B0604020202020204" pitchFamily="34" charset="0"/>
              <a:cs typeface="Arial" panose="020B0604020202020204" pitchFamily="34" charset="0"/>
            </a:endParaRPr>
          </a:p>
          <a:p>
            <a:pPr algn="just" fontAlgn="auto">
              <a:spcAft>
                <a:spcPts val="0"/>
              </a:spcAft>
              <a:buFont typeface="Arial" pitchFamily="34" charset="0"/>
              <a:buChar char="•"/>
              <a:defRPr/>
            </a:pPr>
            <a:endParaRPr lang="es-ES" sz="2000" i="1" dirty="0">
              <a:solidFill>
                <a:srgbClr val="002060"/>
              </a:solidFill>
            </a:endParaRPr>
          </a:p>
        </p:txBody>
      </p:sp>
      <p:sp>
        <p:nvSpPr>
          <p:cNvPr id="21507"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7BB17A1-CEBB-4C30-8DCF-17A752F3C074}" type="slidenum">
              <a:rPr lang="es-ES">
                <a:cs typeface="Arial" charset="0"/>
              </a:rPr>
              <a:pPr fontAlgn="base">
                <a:spcBef>
                  <a:spcPct val="0"/>
                </a:spcBef>
                <a:spcAft>
                  <a:spcPct val="0"/>
                </a:spcAft>
              </a:pPr>
              <a:t>8</a:t>
            </a:fld>
            <a:endParaRPr lang="es-ES">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a:xfrm>
            <a:off x="0" y="714375"/>
            <a:ext cx="8858250" cy="857250"/>
          </a:xfrm>
        </p:spPr>
        <p:txBody>
          <a:bodyPr/>
          <a:lstStyle/>
          <a:p>
            <a:pPr algn="ctr"/>
            <a:r>
              <a:rPr lang="es-AR" sz="2400" b="1" smtClean="0">
                <a:solidFill>
                  <a:schemeClr val="tx1"/>
                </a:solidFill>
                <a:latin typeface="Arial" charset="0"/>
                <a:cs typeface="Arial" charset="0"/>
              </a:rPr>
              <a:t>EL NUEVO INCISO W) ART. 20 LIG</a:t>
            </a:r>
            <a:endParaRPr lang="es-ES" sz="2400" smtClean="0">
              <a:solidFill>
                <a:schemeClr val="tx1"/>
              </a:solidFill>
              <a:latin typeface="Gill Sans MT"/>
            </a:endParaRPr>
          </a:p>
        </p:txBody>
      </p:sp>
      <p:sp>
        <p:nvSpPr>
          <p:cNvPr id="3" name="2 Marcador de contenido"/>
          <p:cNvSpPr>
            <a:spLocks noGrp="1"/>
          </p:cNvSpPr>
          <p:nvPr>
            <p:ph idx="1"/>
          </p:nvPr>
        </p:nvSpPr>
        <p:spPr>
          <a:xfrm>
            <a:off x="0" y="1714500"/>
            <a:ext cx="8929688" cy="4857750"/>
          </a:xfrm>
        </p:spPr>
        <p:txBody>
          <a:bodyPr rtlCol="0">
            <a:normAutofit fontScale="55000" lnSpcReduction="20000"/>
          </a:bodyPr>
          <a:lstStyle/>
          <a:p>
            <a:pPr algn="just" fontAlgn="auto">
              <a:spcAft>
                <a:spcPts val="0"/>
              </a:spcAft>
              <a:buFont typeface="Arial" pitchFamily="34" charset="0"/>
              <a:buChar char="•"/>
              <a:defRPr/>
            </a:pPr>
            <a:r>
              <a:rPr lang="es-ES" sz="2000" dirty="0" smtClean="0">
                <a:latin typeface="Arial" panose="020B0604020202020204" pitchFamily="34" charset="0"/>
                <a:cs typeface="Arial" panose="020B0604020202020204" pitchFamily="34" charset="0"/>
              </a:rPr>
              <a:t>Dos contenidos diferenciados:</a:t>
            </a:r>
          </a:p>
          <a:p>
            <a:pPr lvl="1" algn="just" fontAlgn="auto">
              <a:spcAft>
                <a:spcPts val="0"/>
              </a:spcAft>
              <a:buFont typeface="Arial" pitchFamily="34" charset="0"/>
              <a:buChar char="–"/>
              <a:defRPr/>
            </a:pPr>
            <a:r>
              <a:rPr lang="es-ES" sz="2000" b="1" u="sng" dirty="0" smtClean="0">
                <a:solidFill>
                  <a:schemeClr val="accent1">
                    <a:lumMod val="50000"/>
                  </a:schemeClr>
                </a:solidFill>
                <a:latin typeface="Arial" panose="020B0604020202020204" pitchFamily="34" charset="0"/>
                <a:cs typeface="Arial" panose="020B0604020202020204" pitchFamily="34" charset="0"/>
              </a:rPr>
              <a:t>Contenido 1: Sólo resultados por enajenación.</a:t>
            </a:r>
          </a:p>
          <a:p>
            <a:pPr marL="457200" lvl="1" indent="0" algn="just" fontAlgn="auto">
              <a:spcAft>
                <a:spcPts val="0"/>
              </a:spcAft>
              <a:buFont typeface="Arial" pitchFamily="34" charset="0"/>
              <a:buNone/>
              <a:defRPr/>
            </a:pPr>
            <a:endParaRPr lang="es-ES" sz="2000" b="1" u="sng" dirty="0" smtClean="0">
              <a:solidFill>
                <a:schemeClr val="accent1">
                  <a:lumMod val="50000"/>
                </a:schemeClr>
              </a:solidFill>
              <a:latin typeface="Arial" panose="020B0604020202020204" pitchFamily="34" charset="0"/>
              <a:cs typeface="Arial" panose="020B0604020202020204" pitchFamily="34" charset="0"/>
            </a:endParaRPr>
          </a:p>
          <a:p>
            <a:pPr lvl="2"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Compraventa, cambio, permuta o disposición de </a:t>
            </a:r>
            <a:r>
              <a:rPr lang="es-ES" b="1" dirty="0" smtClean="0">
                <a:solidFill>
                  <a:schemeClr val="accent1">
                    <a:lumMod val="50000"/>
                  </a:schemeClr>
                </a:solidFill>
                <a:latin typeface="Arial" panose="020B0604020202020204" pitchFamily="34" charset="0"/>
                <a:cs typeface="Arial" panose="020B0604020202020204" pitchFamily="34" charset="0"/>
              </a:rPr>
              <a:t>acciones</a:t>
            </a:r>
            <a:r>
              <a:rPr lang="es-ES" dirty="0" smtClean="0">
                <a:latin typeface="Arial" panose="020B0604020202020204" pitchFamily="34" charset="0"/>
                <a:cs typeface="Arial" panose="020B0604020202020204" pitchFamily="34" charset="0"/>
              </a:rPr>
              <a:t>, </a:t>
            </a:r>
            <a:r>
              <a:rPr lang="es-ES" b="1" i="1" dirty="0" smtClean="0">
                <a:solidFill>
                  <a:schemeClr val="accent1">
                    <a:lumMod val="50000"/>
                  </a:schemeClr>
                </a:solidFill>
                <a:latin typeface="Arial" panose="020B0604020202020204" pitchFamily="34" charset="0"/>
                <a:cs typeface="Arial" panose="020B0604020202020204" pitchFamily="34" charset="0"/>
              </a:rPr>
              <a:t>valores representativo de acc</a:t>
            </a:r>
            <a:r>
              <a:rPr lang="es-ES" dirty="0" smtClean="0">
                <a:solidFill>
                  <a:schemeClr val="accent1">
                    <a:lumMod val="50000"/>
                  </a:schemeClr>
                </a:solidFill>
                <a:latin typeface="Arial" panose="020B0604020202020204" pitchFamily="34" charset="0"/>
                <a:cs typeface="Arial" panose="020B0604020202020204" pitchFamily="34" charset="0"/>
              </a:rPr>
              <a:t>i</a:t>
            </a:r>
            <a:r>
              <a:rPr lang="es-ES" b="1" i="1" dirty="0" smtClean="0">
                <a:solidFill>
                  <a:schemeClr val="accent1">
                    <a:lumMod val="50000"/>
                  </a:schemeClr>
                </a:solidFill>
                <a:latin typeface="Arial" panose="020B0604020202020204" pitchFamily="34" charset="0"/>
                <a:cs typeface="Arial" panose="020B0604020202020204" pitchFamily="34" charset="0"/>
              </a:rPr>
              <a:t>ones</a:t>
            </a:r>
            <a:r>
              <a:rPr lang="es-ES" dirty="0" smtClean="0">
                <a:solidFill>
                  <a:schemeClr val="accent1">
                    <a:lumMod val="50000"/>
                  </a:schemeClr>
                </a:solidFill>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y </a:t>
            </a:r>
            <a:r>
              <a:rPr lang="es-ES" b="1" dirty="0" smtClean="0">
                <a:solidFill>
                  <a:schemeClr val="accent1">
                    <a:lumMod val="50000"/>
                  </a:schemeClr>
                </a:solidFill>
                <a:latin typeface="Arial" panose="020B0604020202020204" pitchFamily="34" charset="0"/>
                <a:cs typeface="Arial" panose="020B0604020202020204" pitchFamily="34" charset="0"/>
              </a:rPr>
              <a:t>certificados de depósito de acciones</a:t>
            </a:r>
            <a:r>
              <a:rPr lang="es-ES" dirty="0" smtClean="0">
                <a:latin typeface="Arial" panose="020B0604020202020204" pitchFamily="34" charset="0"/>
                <a:cs typeface="Arial" panose="020B0604020202020204" pitchFamily="34" charset="0"/>
              </a:rPr>
              <a:t>.</a:t>
            </a:r>
          </a:p>
          <a:p>
            <a:pPr lvl="2" algn="just" fontAlgn="auto">
              <a:spcAft>
                <a:spcPts val="0"/>
              </a:spcAft>
              <a:buFont typeface="Arial" pitchFamily="34" charset="0"/>
              <a:buChar char="•"/>
              <a:defRPr/>
            </a:pPr>
            <a:r>
              <a:rPr lang="es-ES" b="1" dirty="0" smtClean="0">
                <a:solidFill>
                  <a:schemeClr val="accent1">
                    <a:lumMod val="50000"/>
                  </a:schemeClr>
                </a:solidFill>
                <a:latin typeface="Arial" panose="020B0604020202020204" pitchFamily="34" charset="0"/>
                <a:cs typeface="Arial" panose="020B0604020202020204" pitchFamily="34" charset="0"/>
              </a:rPr>
              <a:t>Rescate de FCI abiertos  en tanto el fondo se integre, como mínimo, en un porcentaje que establezca el DR</a:t>
            </a:r>
            <a:r>
              <a:rPr lang="es-ES" dirty="0" smtClean="0">
                <a:latin typeface="Arial" panose="020B0604020202020204" pitchFamily="34" charset="0"/>
                <a:cs typeface="Arial" panose="020B0604020202020204" pitchFamily="34" charset="0"/>
              </a:rPr>
              <a:t>.</a:t>
            </a:r>
          </a:p>
          <a:p>
            <a:pPr lvl="3" algn="just" fontAlgn="auto">
              <a:spcAft>
                <a:spcPts val="0"/>
              </a:spcAft>
              <a:buFont typeface="Arial" pitchFamily="34" charset="0"/>
              <a:buChar char="–"/>
              <a:defRPr/>
            </a:pPr>
            <a:r>
              <a:rPr lang="es-ES" dirty="0" smtClean="0">
                <a:latin typeface="Arial" panose="020B0604020202020204" pitchFamily="34" charset="0"/>
                <a:cs typeface="Arial" panose="020B0604020202020204" pitchFamily="34" charset="0"/>
              </a:rPr>
              <a:t>DR art. 42: 75% del total de activos del fondo, considerándose no cumplido el límite si se produjera una modificación en la composición de los activos del fondo que los disminuyera por debajo del 75% durante un período continuo o discontinuo de, como mínimo treinta (30) días en un año calendario</a:t>
            </a:r>
            <a:r>
              <a:rPr lang="es-ES" dirty="0" smtClean="0"/>
              <a:t>.</a:t>
            </a:r>
            <a:endParaRPr lang="es-ES" dirty="0" smtClean="0">
              <a:latin typeface="Arial" panose="020B0604020202020204" pitchFamily="34" charset="0"/>
              <a:cs typeface="Arial" panose="020B0604020202020204" pitchFamily="34" charset="0"/>
            </a:endParaRPr>
          </a:p>
          <a:p>
            <a:pPr marL="914400" lvl="2" indent="0" algn="just" fontAlgn="auto">
              <a:spcAft>
                <a:spcPts val="0"/>
              </a:spcAft>
              <a:buFont typeface="Arial" pitchFamily="34" charset="0"/>
              <a:buNone/>
              <a:defRPr/>
            </a:pPr>
            <a:endParaRPr lang="es-ES" b="1" u="sng" dirty="0" smtClean="0">
              <a:solidFill>
                <a:schemeClr val="accent1">
                  <a:lumMod val="50000"/>
                </a:schemeClr>
              </a:solidFill>
            </a:endParaRPr>
          </a:p>
          <a:p>
            <a:pPr marL="914400" lvl="2" indent="0" algn="just" fontAlgn="auto">
              <a:spcAft>
                <a:spcPts val="0"/>
              </a:spcAft>
              <a:buFont typeface="Arial" pitchFamily="34" charset="0"/>
              <a:buNone/>
              <a:defRPr/>
            </a:pPr>
            <a:r>
              <a:rPr lang="es-ES" sz="2100" b="1" u="sng" dirty="0" smtClean="0">
                <a:solidFill>
                  <a:schemeClr val="accent1">
                    <a:lumMod val="50000"/>
                  </a:schemeClr>
                </a:solidFill>
              </a:rPr>
              <a:t>Condición indispensable para que opere</a:t>
            </a:r>
            <a:r>
              <a:rPr lang="es-ES" sz="2100" b="1" u="sng" dirty="0" smtClean="0"/>
              <a:t> </a:t>
            </a:r>
            <a:r>
              <a:rPr lang="es-ES" sz="2100" dirty="0" smtClean="0">
                <a:latin typeface="Arial" panose="020B0604020202020204" pitchFamily="34" charset="0"/>
                <a:cs typeface="Arial" panose="020B0604020202020204" pitchFamily="34" charset="0"/>
              </a:rPr>
              <a:t>(cualquiera de las tres)</a:t>
            </a:r>
          </a:p>
          <a:p>
            <a:pPr marL="1885950" lvl="3" indent="-514350" fontAlgn="auto">
              <a:spcAft>
                <a:spcPts val="0"/>
              </a:spcAft>
              <a:buFont typeface="+mj-lt"/>
              <a:buAutoNum type="arabicPeriod"/>
              <a:defRPr/>
            </a:pPr>
            <a:r>
              <a:rPr lang="es-ES" sz="2100" dirty="0" smtClean="0">
                <a:latin typeface="Arial" panose="020B0604020202020204" pitchFamily="34" charset="0"/>
                <a:cs typeface="Arial" panose="020B0604020202020204" pitchFamily="34" charset="0"/>
              </a:rPr>
              <a:t>Se trate de una colocación por oferta pública con autorización de la CNV y/o</a:t>
            </a:r>
            <a:endParaRPr lang="es-AR" sz="2100" dirty="0" smtClean="0">
              <a:latin typeface="Arial" panose="020B0604020202020204" pitchFamily="34" charset="0"/>
              <a:cs typeface="Arial" panose="020B0604020202020204" pitchFamily="34" charset="0"/>
            </a:endParaRPr>
          </a:p>
          <a:p>
            <a:pPr marL="1885950" lvl="3" indent="-514350" fontAlgn="auto">
              <a:spcAft>
                <a:spcPts val="0"/>
              </a:spcAft>
              <a:buFont typeface="+mj-lt"/>
              <a:buAutoNum type="arabicPeriod"/>
              <a:defRPr/>
            </a:pPr>
            <a:r>
              <a:rPr lang="es-ES" sz="2100" dirty="0" smtClean="0">
                <a:latin typeface="Arial" panose="020B0604020202020204" pitchFamily="34" charset="0"/>
                <a:cs typeface="Arial" panose="020B0604020202020204" pitchFamily="34" charset="0"/>
              </a:rPr>
              <a:t>Las operaciones hubieran sido efectuadas en mercados autorizados por la CNV bajo segmentos que aseguren la prioridad precio tiempo y por interferencia de ofertas y/o</a:t>
            </a:r>
            <a:endParaRPr lang="es-AR" sz="2100" dirty="0" smtClean="0">
              <a:latin typeface="Arial" panose="020B0604020202020204" pitchFamily="34" charset="0"/>
              <a:cs typeface="Arial" panose="020B0604020202020204" pitchFamily="34" charset="0"/>
            </a:endParaRPr>
          </a:p>
          <a:p>
            <a:pPr marL="1885950" lvl="3" indent="-514350" fontAlgn="auto">
              <a:spcAft>
                <a:spcPts val="0"/>
              </a:spcAft>
              <a:buFont typeface="+mj-lt"/>
              <a:buAutoNum type="arabicPeriod"/>
              <a:defRPr/>
            </a:pPr>
            <a:r>
              <a:rPr lang="es-ES" sz="2100" dirty="0" smtClean="0">
                <a:latin typeface="Arial" panose="020B0604020202020204" pitchFamily="34" charset="0"/>
                <a:cs typeface="Arial" panose="020B0604020202020204" pitchFamily="34" charset="0"/>
              </a:rPr>
              <a:t>Sean efectuadas a través de una oferta pública de adquisición y/o canje autorizados por la CNV. </a:t>
            </a:r>
            <a:endParaRPr lang="es-ES" sz="2100" b="1" dirty="0" smtClean="0">
              <a:solidFill>
                <a:schemeClr val="accent1">
                  <a:lumMod val="50000"/>
                </a:schemeClr>
              </a:solidFill>
              <a:latin typeface="Arial" panose="020B0604020202020204" pitchFamily="34" charset="0"/>
              <a:cs typeface="Arial" panose="020B0604020202020204" pitchFamily="34" charset="0"/>
            </a:endParaRPr>
          </a:p>
          <a:p>
            <a:pPr marL="914400" lvl="2" indent="0" algn="just" fontAlgn="auto">
              <a:spcAft>
                <a:spcPts val="0"/>
              </a:spcAft>
              <a:buFont typeface="Arial" pitchFamily="34" charset="0"/>
              <a:buNone/>
              <a:defRPr/>
            </a:pPr>
            <a:endParaRPr lang="es-ES" b="1" dirty="0" smtClean="0">
              <a:solidFill>
                <a:schemeClr val="accent1">
                  <a:lumMod val="50000"/>
                </a:schemeClr>
              </a:solidFill>
              <a:latin typeface="Arial" panose="020B0604020202020204" pitchFamily="34" charset="0"/>
              <a:cs typeface="Arial" panose="020B0604020202020204" pitchFamily="34" charset="0"/>
            </a:endParaRPr>
          </a:p>
          <a:p>
            <a:pPr marL="914400" lvl="2" indent="0" algn="just" fontAlgn="auto">
              <a:spcAft>
                <a:spcPts val="0"/>
              </a:spcAft>
              <a:buFont typeface="Arial" pitchFamily="34" charset="0"/>
              <a:buNone/>
              <a:defRPr/>
            </a:pPr>
            <a:r>
              <a:rPr lang="es-ES" b="1" dirty="0" smtClean="0">
                <a:solidFill>
                  <a:schemeClr val="accent1">
                    <a:lumMod val="50000"/>
                  </a:schemeClr>
                </a:solidFill>
                <a:latin typeface="Arial" panose="020B0604020202020204" pitchFamily="34" charset="0"/>
                <a:cs typeface="Arial" panose="020B0604020202020204" pitchFamily="34" charset="0"/>
              </a:rPr>
              <a:t>Aplica:</a:t>
            </a:r>
          </a:p>
          <a:p>
            <a:pPr lvl="2" algn="just" fontAlgn="auto">
              <a:spcAft>
                <a:spcPts val="0"/>
              </a:spcAft>
              <a:buFont typeface="Arial" pitchFamily="34" charset="0"/>
              <a:buChar char="•"/>
              <a:defRPr/>
            </a:pPr>
            <a:r>
              <a:rPr lang="es-ES" b="1" dirty="0" smtClean="0">
                <a:solidFill>
                  <a:schemeClr val="accent1">
                    <a:lumMod val="50000"/>
                  </a:schemeClr>
                </a:solidFill>
                <a:latin typeface="Arial" panose="020B0604020202020204" pitchFamily="34" charset="0"/>
                <a:cs typeface="Arial" panose="020B0604020202020204" pitchFamily="34" charset="0"/>
              </a:rPr>
              <a:t>PH y SI RESIDENTES (siempre que no se atribuibles a sujetos comprendidos en el art. 49 inc. d) y e) y su último párrafo.</a:t>
            </a:r>
          </a:p>
          <a:p>
            <a:pPr lvl="2" algn="just" fontAlgn="auto">
              <a:spcAft>
                <a:spcPts val="0"/>
              </a:spcAft>
              <a:buFont typeface="Arial" pitchFamily="34" charset="0"/>
              <a:buChar char="•"/>
              <a:defRPr/>
            </a:pPr>
            <a:r>
              <a:rPr lang="es-ES" b="1" dirty="0" smtClean="0">
                <a:solidFill>
                  <a:schemeClr val="accent1">
                    <a:lumMod val="50000"/>
                  </a:schemeClr>
                </a:solidFill>
                <a:latin typeface="Arial" panose="020B0604020202020204" pitchFamily="34" charset="0"/>
                <a:cs typeface="Arial" panose="020B0604020202020204" pitchFamily="34" charset="0"/>
              </a:rPr>
              <a:t>BE</a:t>
            </a:r>
            <a:r>
              <a:rPr lang="es-ES" dirty="0" smtClean="0">
                <a:solidFill>
                  <a:schemeClr val="accent1">
                    <a:lumMod val="50000"/>
                  </a:schemeClr>
                </a:solidFill>
                <a:latin typeface="Arial" panose="020B0604020202020204" pitchFamily="34" charset="0"/>
                <a:cs typeface="Arial" panose="020B0604020202020204" pitchFamily="34" charset="0"/>
              </a:rPr>
              <a:t> </a:t>
            </a:r>
            <a:r>
              <a:rPr lang="es-ES" b="1" i="1" dirty="0" smtClean="0">
                <a:latin typeface="Arial" panose="020B0604020202020204" pitchFamily="34" charset="0"/>
                <a:cs typeface="Arial" panose="020B0604020202020204" pitchFamily="34" charset="0"/>
              </a:rPr>
              <a:t>(no residentes en jurisdicciones no cooperantes o que los fondos invertidos tengan dicho origen</a:t>
            </a:r>
            <a:r>
              <a:rPr lang="es-ES" dirty="0" smtClean="0">
                <a:latin typeface="Arial" panose="020B0604020202020204" pitchFamily="34" charset="0"/>
                <a:cs typeface="Arial" panose="020B0604020202020204" pitchFamily="34" charset="0"/>
              </a:rPr>
              <a:t>)</a:t>
            </a:r>
          </a:p>
          <a:p>
            <a:pPr lvl="2" algn="just" fontAlgn="auto">
              <a:spcAft>
                <a:spcPts val="0"/>
              </a:spcAft>
              <a:buFont typeface="Arial" pitchFamily="34" charset="0"/>
              <a:buChar char="•"/>
              <a:defRPr/>
            </a:pPr>
            <a:r>
              <a:rPr lang="es-ES" b="1" dirty="0" smtClean="0">
                <a:solidFill>
                  <a:schemeClr val="accent1">
                    <a:lumMod val="50000"/>
                  </a:schemeClr>
                </a:solidFill>
                <a:latin typeface="Arial" panose="020B0604020202020204" pitchFamily="34" charset="0"/>
                <a:cs typeface="Arial" panose="020B0604020202020204" pitchFamily="34" charset="0"/>
              </a:rPr>
              <a:t>Sociedades de inversión, fiduciarios y otros entes constituidos como producto de procesos de privatización </a:t>
            </a:r>
            <a:r>
              <a:rPr lang="es-ES" dirty="0" smtClean="0">
                <a:latin typeface="Arial" panose="020B0604020202020204" pitchFamily="34" charset="0"/>
                <a:cs typeface="Arial" panose="020B0604020202020204" pitchFamily="34" charset="0"/>
              </a:rPr>
              <a:t>(Capítulo II Ley 23.696).</a:t>
            </a:r>
          </a:p>
          <a:p>
            <a:pPr fontAlgn="auto">
              <a:spcAft>
                <a:spcPts val="0"/>
              </a:spcAft>
              <a:buFont typeface="Arial" pitchFamily="34" charset="0"/>
              <a:buChar char="•"/>
              <a:defRPr/>
            </a:pPr>
            <a:endParaRPr lang="es-ES" sz="2000" dirty="0">
              <a:solidFill>
                <a:srgbClr val="002060"/>
              </a:solidFill>
            </a:endParaRPr>
          </a:p>
        </p:txBody>
      </p:sp>
      <p:sp>
        <p:nvSpPr>
          <p:cNvPr id="22531" name="3 Marcador de número de diapositiva"/>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2B4D55D-17C6-498E-9753-1CFF18EF0FDD}" type="slidenum">
              <a:rPr lang="es-ES">
                <a:cs typeface="Arial" charset="0"/>
              </a:rPr>
              <a:pPr fontAlgn="base">
                <a:spcBef>
                  <a:spcPct val="0"/>
                </a:spcBef>
                <a:spcAft>
                  <a:spcPct val="0"/>
                </a:spcAft>
              </a:pPr>
              <a:t>9</a:t>
            </a:fld>
            <a:endParaRPr lang="es-ES">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on-gral-facp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Presentacion-gral-facpce</Template>
  <TotalTime>318</TotalTime>
  <Words>7284</Words>
  <Application>Microsoft Office PowerPoint</Application>
  <PresentationFormat>On-screen Show (4:3)</PresentationFormat>
  <Paragraphs>973</Paragraphs>
  <Slides>69</Slides>
  <Notes>0</Notes>
  <HiddenSlides>0</HiddenSlides>
  <MMClips>0</MMClips>
  <ScaleCrop>false</ScaleCrop>
  <HeadingPairs>
    <vt:vector size="6" baseType="variant">
      <vt:variant>
        <vt:lpstr>Fuentes usadas</vt:lpstr>
      </vt:variant>
      <vt:variant>
        <vt:i4>6</vt:i4>
      </vt:variant>
      <vt:variant>
        <vt:lpstr>Plantilla de diseño</vt:lpstr>
      </vt:variant>
      <vt:variant>
        <vt:i4>12</vt:i4>
      </vt:variant>
      <vt:variant>
        <vt:lpstr>Títulos de diapositiva</vt:lpstr>
      </vt:variant>
      <vt:variant>
        <vt:i4>69</vt:i4>
      </vt:variant>
    </vt:vector>
  </HeadingPairs>
  <TitlesOfParts>
    <vt:vector size="87" baseType="lpstr">
      <vt:lpstr>Gill Sans MT</vt:lpstr>
      <vt:lpstr>Arial</vt:lpstr>
      <vt:lpstr>Calibri</vt:lpstr>
      <vt:lpstr>Arial Black</vt:lpstr>
      <vt:lpstr>Wingdings</vt:lpstr>
      <vt:lpstr>Times New Roman</vt:lpstr>
      <vt:lpstr>Presentacion-gral-facpce</vt:lpstr>
      <vt:lpstr>Presentacion-gral-facpce</vt:lpstr>
      <vt:lpstr>Presentacion-gral-facpce</vt:lpstr>
      <vt:lpstr>Presentacion-gral-facpce</vt:lpstr>
      <vt:lpstr>Presentacion-gral-facpce</vt:lpstr>
      <vt:lpstr>Presentacion-gral-facpce</vt:lpstr>
      <vt:lpstr>Presentacion-gral-facpce</vt:lpstr>
      <vt:lpstr>Presentacion-gral-facpce</vt:lpstr>
      <vt:lpstr>Presentacion-gral-facpce</vt:lpstr>
      <vt:lpstr>Presentacion-gral-facpce</vt:lpstr>
      <vt:lpstr>Presentacion-gral-facpce</vt:lpstr>
      <vt:lpstr>Presentacion-gral-facpce</vt:lpstr>
      <vt:lpstr>IMPUESTO A LAS GANANCIAS  PERSONAS HUMANAS Y SUCESIONES INDIVISAS AÑO FISCAL 2018 </vt:lpstr>
      <vt:lpstr>AÑO FISCAL 2017 – Características generales</vt:lpstr>
      <vt:lpstr>AÑO FISCAL 2018 – PH y SI RESIDENTES. REFORMA LEY 27.430 CARACTERÍSTICAS GENERALES</vt:lpstr>
      <vt:lpstr>AÑO FISCAL 2018 – PH y SI RESIDENTES. REFORMA LEY 27.430 OTROS ASPECTOS MODIFICADOS</vt:lpstr>
      <vt:lpstr>NUEVOS IMPUESTOS CEDULARES A LAS RENTAS FINANCIERAS</vt:lpstr>
      <vt:lpstr>ASPECTOS GENERALES</vt:lpstr>
      <vt:lpstr>DEFINICIÓN DE FUENTE</vt:lpstr>
      <vt:lpstr>DEFINICIÓN DE FUENTE</vt:lpstr>
      <vt:lpstr>EL NUEVO INCISO W) ART. 20 LIG</vt:lpstr>
      <vt:lpstr> EL NUEVO INCISO W) ART. 20 LIG </vt:lpstr>
      <vt:lpstr>IMPUTACIÓN AL AÑO FISCAL. DETERMINACIÓN DE LOS RESULTADOS BRUTOS </vt:lpstr>
      <vt:lpstr>CUADRO TOMADO DE ERREPAR – AUTOR RICHARD AMARO GOMEZ</vt:lpstr>
      <vt:lpstr>IMPUTACIÓN AL AÑO FISCAL. </vt:lpstr>
      <vt:lpstr>IMPUTACIÓN AL AÑO FISCAL. CASOS ESPECIALES PREVISTOS POR EL ART. 90.2 LIG 90.2 inc. a)</vt:lpstr>
      <vt:lpstr> IMPUTACIÓN AL AÑO FISCAL. CASOS ESPECIALES PREVISTOS POR EL ART. 90.2 LIG 90.2 inc. a)</vt:lpstr>
      <vt:lpstr>IMPUTACIÓN AL AÑO FISCAL. CASOS ESPECIALES PREVISTOS POR EL ART. 90.2 LIG 90.2 inc. b)</vt:lpstr>
      <vt:lpstr> IMPUTACIÓN AL AÑO FISCAL. CASOS ESPECIALES PREVISTOS POR EL ART. 90.2 LIG 90.2 inc. b) </vt:lpstr>
      <vt:lpstr> IMPUTACIÓN AL AÑO FISCAL. CASOS ESPECIALES PREVISTOS POR EL ART. 90.2 LIG 90.2 inc. a) + 90.2 inc. b) </vt:lpstr>
      <vt:lpstr>IMPUTACIÓN AL AÑO FISCAL. CASOS ESPECIALES PREVISTOS POR EL ART. 90.2 LIG 90.2 inc. c)</vt:lpstr>
      <vt:lpstr> IMPUTACIÓN AL AÑO FISCAL. CASOS ESPECIALES PREVISTOS POR EL ART. 90.2 LIG 90.2 inc. c) </vt:lpstr>
      <vt:lpstr>IMPUTACIÓN AL AÑO FISCAL. CASOS ESPECIALES PREVISTOS POR EL ART. 90.2 LIG 90.2 inc. d)</vt:lpstr>
      <vt:lpstr> IMPUTACIÓN AL AÑO FISCAL. CASOS ESPECIALES PREVISTOS POR EL ART. 90.2 LIG 90.2 inc. d) </vt:lpstr>
      <vt:lpstr>   Impuestos cedulares  </vt:lpstr>
      <vt:lpstr> Impuestos cedulares  </vt:lpstr>
      <vt:lpstr>ARTÍCULO 204.- Sustitúyese el art. 49 de la ley 11.683, por el siguiente</vt:lpstr>
      <vt:lpstr>Imputación de los intereses o rendimientos al costo computable. Excepción por el año 2018.</vt:lpstr>
      <vt:lpstr>Imputación de los intereses o rendimientos al costo computable. Excepción por el año 2018.</vt:lpstr>
      <vt:lpstr>TASAS APLICABLES AL RENDIMIENTOS INCLUIDOS EN EL IMPUESTO CEDULAR</vt:lpstr>
      <vt:lpstr>RESULTADOS POR ENAJENACIÓN. ALÍCUOTAS PARA RENTAS DE FUENTE ARGENTINA</vt:lpstr>
      <vt:lpstr>RESULTADOS POR ENAJENACIÓN. DETERMINACIÓN DEL RESULTADO BRUTO. </vt:lpstr>
      <vt:lpstr>RESULTADOS POR ENAJENACIÓN. DETERMINACIÓN DEL RESULTADO BRUTO. </vt:lpstr>
      <vt:lpstr>RESULTADOS POR ENAJENACIÓN. DETERMINACIÓN DEL RESULTADO BRUTO.</vt:lpstr>
      <vt:lpstr>RESULTADOS POR ENAJENACIÓN. DETERMINACIÓN DEL RESULTADO NETO.</vt:lpstr>
      <vt:lpstr>RESULTADOS POR ENAJENACIÓN. DETERMINACIÓN DEL RESULTADO NETO.</vt:lpstr>
      <vt:lpstr>DEDUCCIÓN ESPECIAL PARA DETERMINADAS RENTAS CEDULARES</vt:lpstr>
      <vt:lpstr>QUEBRANTOS GENERADOS POR OPERACIONES SUJETAS AL IMPUESTO CEDULAR</vt:lpstr>
      <vt:lpstr>QUEBRANTOS GENERADOS POR OPERACIONES SUJETAS AL IMPUESTO CEDULAR</vt:lpstr>
      <vt:lpstr>QUEBRANTOS GENERADOS POR OPERACIONES SUJETAS AL IMPUESTO CEDULAR</vt:lpstr>
      <vt:lpstr>RENTAS FINANCIERAS DE FUENTE EXTRANJERA</vt:lpstr>
      <vt:lpstr>IMPUESTO CEDULAR A LA TRANSFERENCIA DE INMUEBLES Y DE DERECHOS SOBRE ELLOS</vt:lpstr>
      <vt:lpstr>IMPUESTO CEDULAR A LA TRANSFERENCIA DE INMUEBLES</vt:lpstr>
      <vt:lpstr>IMPUESTO CEDULAR A LA TRANSFERENCIA DE INMUEBLES</vt:lpstr>
      <vt:lpstr>IMPUESTO CEDULAR A LA TRANSFERENCIA DE INMUEBLES</vt:lpstr>
      <vt:lpstr>IMPUESTO CEDULAR A LA TRANSFERENCIA DE INMUEBLES.  VIGENCIA</vt:lpstr>
      <vt:lpstr>IMPUESTO CEDULAR A LA TRANSFERENCIA DE INMUEBLES.  VIGENCIA</vt:lpstr>
      <vt:lpstr>IMPUESTO CEDULAR A LA TRANSFERENCIA DE INMUEBLES.</vt:lpstr>
      <vt:lpstr>TRANSFERENCIA DE DERECHOS SOBRE INMUEBLES EFECTUADAS POR PERSONAS HUMANAS.</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EXTERIOR.</vt:lpstr>
      <vt:lpstr>ANÁLISIS DEL NUEVO HECHO IMPONIBLE A PARTIR DE LA REFORMA DE LA LEY 27.430. INMUEBLES UBICADOS EN EL EXTERIOR.</vt:lpstr>
      <vt:lpstr>ANÁLISIS DEL NUEVO HECHO IMPONIBLE A PARTIR DE LA REFORMA DE LA LEY 27.430. INMUEBLES UBICADOS EN EL EXTERIOR.</vt:lpstr>
      <vt:lpstr>SUMAS PERCIBIDAS POR DESVINCULACIONES LABORALES</vt:lpstr>
      <vt:lpstr>SUMAS PERCIBIDAS POR DESVINCULACIONES LABORALES</vt:lpstr>
      <vt:lpstr>SUMAS PERCIBIDAS POR DESVINCULACIONES LABORALES</vt:lpstr>
      <vt:lpstr>SUMAS PERCIBIDAS POR DESVINCULACIONES LABORALES</vt:lpstr>
      <vt:lpstr>SUMAS PERCIBIDAS POR DESVINCULACIONES LABORALES</vt:lpstr>
      <vt:lpstr>Diapositiva 61</vt:lpstr>
      <vt:lpstr>SUMAS PERCIBIDAS POR DESVINCULACIONES LABORALES</vt:lpstr>
      <vt:lpstr>DEDUCCIONES PERSONALES</vt:lpstr>
      <vt:lpstr>IMPORTES 2018</vt:lpstr>
      <vt:lpstr>CARGAS DE FAMILIA</vt:lpstr>
      <vt:lpstr>DEDUCCIÓN ESPECIAL</vt:lpstr>
      <vt:lpstr>DEDUCCIÓN ESPECIAL</vt:lpstr>
      <vt:lpstr>DEDUCCIÓN ESPECIAL</vt:lpstr>
      <vt:lpstr>MUCHAS GRACIAS</vt:lpstr>
    </vt:vector>
  </TitlesOfParts>
  <Company>Luffi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fsabatelli</cp:lastModifiedBy>
  <cp:revision>61</cp:revision>
  <dcterms:created xsi:type="dcterms:W3CDTF">2018-10-27T20:06:16Z</dcterms:created>
  <dcterms:modified xsi:type="dcterms:W3CDTF">2019-03-18T18:08:11Z</dcterms:modified>
</cp:coreProperties>
</file>